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8"/>
  </p:notesMasterIdLst>
  <p:sldIdLst>
    <p:sldId id="334" r:id="rId2"/>
    <p:sldId id="506" r:id="rId3"/>
    <p:sldId id="257" r:id="rId4"/>
    <p:sldId id="390" r:id="rId5"/>
    <p:sldId id="259" r:id="rId6"/>
    <p:sldId id="260" r:id="rId7"/>
    <p:sldId id="261" r:id="rId8"/>
    <p:sldId id="374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75" r:id="rId19"/>
    <p:sldId id="272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284" r:id="rId30"/>
    <p:sldId id="286" r:id="rId31"/>
    <p:sldId id="377" r:id="rId32"/>
    <p:sldId id="289" r:id="rId33"/>
    <p:sldId id="290" r:id="rId34"/>
    <p:sldId id="291" r:id="rId35"/>
    <p:sldId id="292" r:id="rId36"/>
    <p:sldId id="379" r:id="rId37"/>
    <p:sldId id="293" r:id="rId38"/>
    <p:sldId id="294" r:id="rId39"/>
    <p:sldId id="295" r:id="rId40"/>
    <p:sldId id="296" r:id="rId41"/>
    <p:sldId id="298" r:id="rId42"/>
    <p:sldId id="299" r:id="rId43"/>
    <p:sldId id="380" r:id="rId44"/>
    <p:sldId id="301" r:id="rId45"/>
    <p:sldId id="302" r:id="rId46"/>
    <p:sldId id="303" r:id="rId47"/>
    <p:sldId id="304" r:id="rId48"/>
    <p:sldId id="381" r:id="rId49"/>
    <p:sldId id="306" r:id="rId50"/>
    <p:sldId id="307" r:id="rId51"/>
    <p:sldId id="308" r:id="rId52"/>
    <p:sldId id="309" r:id="rId53"/>
    <p:sldId id="382" r:id="rId54"/>
    <p:sldId id="311" r:id="rId55"/>
    <p:sldId id="312" r:id="rId56"/>
    <p:sldId id="313" r:id="rId57"/>
    <p:sldId id="38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384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85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386" r:id="rId98"/>
    <p:sldId id="362" r:id="rId99"/>
    <p:sldId id="387" r:id="rId100"/>
    <p:sldId id="367" r:id="rId101"/>
    <p:sldId id="388" r:id="rId102"/>
    <p:sldId id="369" r:id="rId103"/>
    <p:sldId id="370" r:id="rId104"/>
    <p:sldId id="371" r:id="rId105"/>
    <p:sldId id="372" r:id="rId106"/>
    <p:sldId id="373" r:id="rId10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224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1.png"/><Relationship Id="rId7" Type="http://schemas.openxmlformats.org/officeDocument/2006/relationships/image" Target="../media/image77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CC974A-2C5B-45C5-9BDA-966478C002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38E3CA9-A99D-4777-9046-B11A17B5820B}">
      <dgm:prSet/>
      <dgm:spPr/>
      <dgm:t>
        <a:bodyPr/>
        <a:lstStyle/>
        <a:p>
          <a:r>
            <a:rPr lang="en-US"/>
            <a:t>Decision Tree based Methods</a:t>
          </a:r>
        </a:p>
      </dgm:t>
    </dgm:pt>
    <dgm:pt modelId="{11EF24B1-04C5-44C8-89C6-37DE3AF19900}" type="parTrans" cxnId="{A8D94ED9-37C8-4435-A352-1031FF05E4B8}">
      <dgm:prSet/>
      <dgm:spPr/>
      <dgm:t>
        <a:bodyPr/>
        <a:lstStyle/>
        <a:p>
          <a:endParaRPr lang="en-US"/>
        </a:p>
      </dgm:t>
    </dgm:pt>
    <dgm:pt modelId="{23040F55-5ADC-4320-9D7B-B92CB1C4D108}" type="sibTrans" cxnId="{A8D94ED9-37C8-4435-A352-1031FF05E4B8}">
      <dgm:prSet/>
      <dgm:spPr/>
      <dgm:t>
        <a:bodyPr/>
        <a:lstStyle/>
        <a:p>
          <a:endParaRPr lang="en-US"/>
        </a:p>
      </dgm:t>
    </dgm:pt>
    <dgm:pt modelId="{1A101FF3-1DB7-4F8A-9647-B7BC1E218325}">
      <dgm:prSet/>
      <dgm:spPr/>
      <dgm:t>
        <a:bodyPr/>
        <a:lstStyle/>
        <a:p>
          <a:r>
            <a:rPr lang="en-US"/>
            <a:t>Rule-based Methods</a:t>
          </a:r>
        </a:p>
      </dgm:t>
    </dgm:pt>
    <dgm:pt modelId="{52B86776-114B-4704-9D72-A2F2E2A56504}" type="parTrans" cxnId="{BD988050-3FD5-4B10-970E-BF84037F229C}">
      <dgm:prSet/>
      <dgm:spPr/>
      <dgm:t>
        <a:bodyPr/>
        <a:lstStyle/>
        <a:p>
          <a:endParaRPr lang="en-US"/>
        </a:p>
      </dgm:t>
    </dgm:pt>
    <dgm:pt modelId="{6560ABCB-2F3C-4263-A528-49775FC9207A}" type="sibTrans" cxnId="{BD988050-3FD5-4B10-970E-BF84037F229C}">
      <dgm:prSet/>
      <dgm:spPr/>
      <dgm:t>
        <a:bodyPr/>
        <a:lstStyle/>
        <a:p>
          <a:endParaRPr lang="en-US"/>
        </a:p>
      </dgm:t>
    </dgm:pt>
    <dgm:pt modelId="{A50D5EB0-0003-4315-BBAB-68F0200D0E11}">
      <dgm:prSet/>
      <dgm:spPr/>
      <dgm:t>
        <a:bodyPr/>
        <a:lstStyle/>
        <a:p>
          <a:r>
            <a:rPr lang="en-US"/>
            <a:t>Memory based reasoning</a:t>
          </a:r>
        </a:p>
      </dgm:t>
    </dgm:pt>
    <dgm:pt modelId="{5C30ECCB-D9CD-45C4-A421-75B44073CCB9}" type="parTrans" cxnId="{431AD9D0-8FB4-4969-9D2B-643753E5BB66}">
      <dgm:prSet/>
      <dgm:spPr/>
      <dgm:t>
        <a:bodyPr/>
        <a:lstStyle/>
        <a:p>
          <a:endParaRPr lang="en-US"/>
        </a:p>
      </dgm:t>
    </dgm:pt>
    <dgm:pt modelId="{A637773C-912E-4EEE-BA6B-46270784087C}" type="sibTrans" cxnId="{431AD9D0-8FB4-4969-9D2B-643753E5BB66}">
      <dgm:prSet/>
      <dgm:spPr/>
      <dgm:t>
        <a:bodyPr/>
        <a:lstStyle/>
        <a:p>
          <a:endParaRPr lang="en-US"/>
        </a:p>
      </dgm:t>
    </dgm:pt>
    <dgm:pt modelId="{E2160BB5-6B78-4834-B455-10D734081F6D}">
      <dgm:prSet/>
      <dgm:spPr/>
      <dgm:t>
        <a:bodyPr/>
        <a:lstStyle/>
        <a:p>
          <a:r>
            <a:rPr lang="en-US"/>
            <a:t>Neural Networks / Deep Learning</a:t>
          </a:r>
        </a:p>
      </dgm:t>
    </dgm:pt>
    <dgm:pt modelId="{6375A251-49CF-48F7-889A-FC932111819E}" type="parTrans" cxnId="{6FCAE2DC-C5F6-4D91-960B-417D79DADB00}">
      <dgm:prSet/>
      <dgm:spPr/>
      <dgm:t>
        <a:bodyPr/>
        <a:lstStyle/>
        <a:p>
          <a:endParaRPr lang="en-US"/>
        </a:p>
      </dgm:t>
    </dgm:pt>
    <dgm:pt modelId="{A42E80BC-FD8C-4E8B-AB01-7F9381A45DE4}" type="sibTrans" cxnId="{6FCAE2DC-C5F6-4D91-960B-417D79DADB00}">
      <dgm:prSet/>
      <dgm:spPr/>
      <dgm:t>
        <a:bodyPr/>
        <a:lstStyle/>
        <a:p>
          <a:endParaRPr lang="en-US"/>
        </a:p>
      </dgm:t>
    </dgm:pt>
    <dgm:pt modelId="{A5AC91A3-DE07-40E6-BAC4-D746C2966FEA}">
      <dgm:prSet/>
      <dgm:spPr/>
      <dgm:t>
        <a:bodyPr/>
        <a:lstStyle/>
        <a:p>
          <a:r>
            <a:rPr lang="en-US"/>
            <a:t>Naïve Bayes and Bayesian Belief Networks</a:t>
          </a:r>
        </a:p>
      </dgm:t>
    </dgm:pt>
    <dgm:pt modelId="{3C5324E7-A8CA-45DA-AE1A-5E2BDC0F2AC8}" type="parTrans" cxnId="{029314B6-34ED-44DE-BB7D-00F4DA842D24}">
      <dgm:prSet/>
      <dgm:spPr/>
      <dgm:t>
        <a:bodyPr/>
        <a:lstStyle/>
        <a:p>
          <a:endParaRPr lang="en-US"/>
        </a:p>
      </dgm:t>
    </dgm:pt>
    <dgm:pt modelId="{5B9DC978-DEEF-4BAF-8665-6B6659F10DE9}" type="sibTrans" cxnId="{029314B6-34ED-44DE-BB7D-00F4DA842D24}">
      <dgm:prSet/>
      <dgm:spPr/>
      <dgm:t>
        <a:bodyPr/>
        <a:lstStyle/>
        <a:p>
          <a:endParaRPr lang="en-US"/>
        </a:p>
      </dgm:t>
    </dgm:pt>
    <dgm:pt modelId="{3B2B5402-FE81-449E-895E-F9B886F152C0}">
      <dgm:prSet/>
      <dgm:spPr/>
      <dgm:t>
        <a:bodyPr/>
        <a:lstStyle/>
        <a:p>
          <a:r>
            <a:rPr lang="en-US"/>
            <a:t>Support Vector Machines</a:t>
          </a:r>
        </a:p>
      </dgm:t>
    </dgm:pt>
    <dgm:pt modelId="{258CB403-761C-4194-B81B-28E635C293AC}" type="parTrans" cxnId="{76352ABE-1B49-4DE2-8C98-324DF1FBC9B8}">
      <dgm:prSet/>
      <dgm:spPr/>
      <dgm:t>
        <a:bodyPr/>
        <a:lstStyle/>
        <a:p>
          <a:endParaRPr lang="en-US"/>
        </a:p>
      </dgm:t>
    </dgm:pt>
    <dgm:pt modelId="{FAC8F402-82FD-4CDF-85AD-AF297742A4E3}" type="sibTrans" cxnId="{76352ABE-1B49-4DE2-8C98-324DF1FBC9B8}">
      <dgm:prSet/>
      <dgm:spPr/>
      <dgm:t>
        <a:bodyPr/>
        <a:lstStyle/>
        <a:p>
          <a:endParaRPr lang="en-US"/>
        </a:p>
      </dgm:t>
    </dgm:pt>
    <dgm:pt modelId="{0941EA44-A1A7-4CB4-AB1D-48550319362E}" type="pres">
      <dgm:prSet presAssocID="{80CC974A-2C5B-45C5-9BDA-966478C0021B}" presName="root" presStyleCnt="0">
        <dgm:presLayoutVars>
          <dgm:dir/>
          <dgm:resizeHandles val="exact"/>
        </dgm:presLayoutVars>
      </dgm:prSet>
      <dgm:spPr/>
    </dgm:pt>
    <dgm:pt modelId="{FF7E2155-2B86-4F35-9BFD-5B406C00161E}" type="pres">
      <dgm:prSet presAssocID="{A38E3CA9-A99D-4777-9046-B11A17B5820B}" presName="compNode" presStyleCnt="0"/>
      <dgm:spPr/>
    </dgm:pt>
    <dgm:pt modelId="{992EA100-A0DB-4537-B813-C15F962F7A38}" type="pres">
      <dgm:prSet presAssocID="{A38E3CA9-A99D-4777-9046-B11A17B5820B}" presName="bgRect" presStyleLbl="bgShp" presStyleIdx="0" presStyleCnt="6"/>
      <dgm:spPr/>
    </dgm:pt>
    <dgm:pt modelId="{6FEFC35E-AD97-4AEA-8A78-9672AC47E264}" type="pres">
      <dgm:prSet presAssocID="{A38E3CA9-A99D-4777-9046-B11A17B5820B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AD103E44-4512-4958-945A-65E61DC680B8}" type="pres">
      <dgm:prSet presAssocID="{A38E3CA9-A99D-4777-9046-B11A17B5820B}" presName="spaceRect" presStyleCnt="0"/>
      <dgm:spPr/>
    </dgm:pt>
    <dgm:pt modelId="{E823FCF9-200E-49DA-9EF4-EA768A8C6C8E}" type="pres">
      <dgm:prSet presAssocID="{A38E3CA9-A99D-4777-9046-B11A17B5820B}" presName="parTx" presStyleLbl="revTx" presStyleIdx="0" presStyleCnt="6">
        <dgm:presLayoutVars>
          <dgm:chMax val="0"/>
          <dgm:chPref val="0"/>
        </dgm:presLayoutVars>
      </dgm:prSet>
      <dgm:spPr/>
    </dgm:pt>
    <dgm:pt modelId="{5E1F1340-6E3A-4670-A403-0420761208BD}" type="pres">
      <dgm:prSet presAssocID="{23040F55-5ADC-4320-9D7B-B92CB1C4D108}" presName="sibTrans" presStyleCnt="0"/>
      <dgm:spPr/>
    </dgm:pt>
    <dgm:pt modelId="{57DE6DB8-E8D0-4278-8EB9-444A4EE1A993}" type="pres">
      <dgm:prSet presAssocID="{1A101FF3-1DB7-4F8A-9647-B7BC1E218325}" presName="compNode" presStyleCnt="0"/>
      <dgm:spPr/>
    </dgm:pt>
    <dgm:pt modelId="{F87DB543-DC6B-4E04-B81D-0F29FA5E1256}" type="pres">
      <dgm:prSet presAssocID="{1A101FF3-1DB7-4F8A-9647-B7BC1E218325}" presName="bgRect" presStyleLbl="bgShp" presStyleIdx="1" presStyleCnt="6"/>
      <dgm:spPr/>
    </dgm:pt>
    <dgm:pt modelId="{E5C3681D-4086-4EB8-9FC5-5470A70F0BA1}" type="pres">
      <dgm:prSet presAssocID="{1A101FF3-1DB7-4F8A-9647-B7BC1E218325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002E7BD-AE8F-44EA-8FD1-1741DCC4DE06}" type="pres">
      <dgm:prSet presAssocID="{1A101FF3-1DB7-4F8A-9647-B7BC1E218325}" presName="spaceRect" presStyleCnt="0"/>
      <dgm:spPr/>
    </dgm:pt>
    <dgm:pt modelId="{ACEEAF26-B50C-41FC-8372-CCFFB223A502}" type="pres">
      <dgm:prSet presAssocID="{1A101FF3-1DB7-4F8A-9647-B7BC1E218325}" presName="parTx" presStyleLbl="revTx" presStyleIdx="1" presStyleCnt="6">
        <dgm:presLayoutVars>
          <dgm:chMax val="0"/>
          <dgm:chPref val="0"/>
        </dgm:presLayoutVars>
      </dgm:prSet>
      <dgm:spPr/>
    </dgm:pt>
    <dgm:pt modelId="{31CDD06F-8622-40C0-BCCB-DE6A5074D619}" type="pres">
      <dgm:prSet presAssocID="{6560ABCB-2F3C-4263-A528-49775FC9207A}" presName="sibTrans" presStyleCnt="0"/>
      <dgm:spPr/>
    </dgm:pt>
    <dgm:pt modelId="{B87F4D35-14C1-4D37-A19C-5582911C8DF2}" type="pres">
      <dgm:prSet presAssocID="{A50D5EB0-0003-4315-BBAB-68F0200D0E11}" presName="compNode" presStyleCnt="0"/>
      <dgm:spPr/>
    </dgm:pt>
    <dgm:pt modelId="{4E9973CE-029B-4A8A-887F-1F43C4B54D91}" type="pres">
      <dgm:prSet presAssocID="{A50D5EB0-0003-4315-BBAB-68F0200D0E11}" presName="bgRect" presStyleLbl="bgShp" presStyleIdx="2" presStyleCnt="6"/>
      <dgm:spPr/>
    </dgm:pt>
    <dgm:pt modelId="{FEDE276D-497D-4260-9043-EB27770982FD}" type="pres">
      <dgm:prSet presAssocID="{A50D5EB0-0003-4315-BBAB-68F0200D0E1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316CEB3-06BE-45D5-A78F-36BA7F88879F}" type="pres">
      <dgm:prSet presAssocID="{A50D5EB0-0003-4315-BBAB-68F0200D0E11}" presName="spaceRect" presStyleCnt="0"/>
      <dgm:spPr/>
    </dgm:pt>
    <dgm:pt modelId="{B7B238E5-E2ED-474F-BB71-EEA69D0FDD97}" type="pres">
      <dgm:prSet presAssocID="{A50D5EB0-0003-4315-BBAB-68F0200D0E11}" presName="parTx" presStyleLbl="revTx" presStyleIdx="2" presStyleCnt="6">
        <dgm:presLayoutVars>
          <dgm:chMax val="0"/>
          <dgm:chPref val="0"/>
        </dgm:presLayoutVars>
      </dgm:prSet>
      <dgm:spPr/>
    </dgm:pt>
    <dgm:pt modelId="{1C855DA3-DD33-42B4-BC60-6C973822B034}" type="pres">
      <dgm:prSet presAssocID="{A637773C-912E-4EEE-BA6B-46270784087C}" presName="sibTrans" presStyleCnt="0"/>
      <dgm:spPr/>
    </dgm:pt>
    <dgm:pt modelId="{808D691F-C655-42A4-A60F-7BB12E4F848E}" type="pres">
      <dgm:prSet presAssocID="{E2160BB5-6B78-4834-B455-10D734081F6D}" presName="compNode" presStyleCnt="0"/>
      <dgm:spPr/>
    </dgm:pt>
    <dgm:pt modelId="{9A049B8B-13F5-460A-909D-C857840867C0}" type="pres">
      <dgm:prSet presAssocID="{E2160BB5-6B78-4834-B455-10D734081F6D}" presName="bgRect" presStyleLbl="bgShp" presStyleIdx="3" presStyleCnt="6"/>
      <dgm:spPr/>
    </dgm:pt>
    <dgm:pt modelId="{9FFDE4D2-43C3-4BAB-AE61-2617353C26A0}" type="pres">
      <dgm:prSet presAssocID="{E2160BB5-6B78-4834-B455-10D734081F6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85B03C43-6CF2-4977-A1F5-D0F5AFE38D3B}" type="pres">
      <dgm:prSet presAssocID="{E2160BB5-6B78-4834-B455-10D734081F6D}" presName="spaceRect" presStyleCnt="0"/>
      <dgm:spPr/>
    </dgm:pt>
    <dgm:pt modelId="{83C8A80F-4677-4FD5-AE4E-8A734AE4B7DC}" type="pres">
      <dgm:prSet presAssocID="{E2160BB5-6B78-4834-B455-10D734081F6D}" presName="parTx" presStyleLbl="revTx" presStyleIdx="3" presStyleCnt="6">
        <dgm:presLayoutVars>
          <dgm:chMax val="0"/>
          <dgm:chPref val="0"/>
        </dgm:presLayoutVars>
      </dgm:prSet>
      <dgm:spPr/>
    </dgm:pt>
    <dgm:pt modelId="{42521861-2435-40F7-B2E7-0EA51DC8DBD7}" type="pres">
      <dgm:prSet presAssocID="{A42E80BC-FD8C-4E8B-AB01-7F9381A45DE4}" presName="sibTrans" presStyleCnt="0"/>
      <dgm:spPr/>
    </dgm:pt>
    <dgm:pt modelId="{AA3BE57D-72A5-4268-A11B-EC69F46E3A3D}" type="pres">
      <dgm:prSet presAssocID="{A5AC91A3-DE07-40E6-BAC4-D746C2966FEA}" presName="compNode" presStyleCnt="0"/>
      <dgm:spPr/>
    </dgm:pt>
    <dgm:pt modelId="{F7EDC6AB-D3C1-495E-B557-F46E3AD04466}" type="pres">
      <dgm:prSet presAssocID="{A5AC91A3-DE07-40E6-BAC4-D746C2966FEA}" presName="bgRect" presStyleLbl="bgShp" presStyleIdx="4" presStyleCnt="6"/>
      <dgm:spPr/>
    </dgm:pt>
    <dgm:pt modelId="{2577BFDA-3E0B-4332-A54B-F9B2994E360D}" type="pres">
      <dgm:prSet presAssocID="{A5AC91A3-DE07-40E6-BAC4-D746C2966F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984773A-AAC7-4834-870F-D731BDC279E1}" type="pres">
      <dgm:prSet presAssocID="{A5AC91A3-DE07-40E6-BAC4-D746C2966FEA}" presName="spaceRect" presStyleCnt="0"/>
      <dgm:spPr/>
    </dgm:pt>
    <dgm:pt modelId="{D6070133-1FFA-475C-85DE-E2A078B66CCF}" type="pres">
      <dgm:prSet presAssocID="{A5AC91A3-DE07-40E6-BAC4-D746C2966FEA}" presName="parTx" presStyleLbl="revTx" presStyleIdx="4" presStyleCnt="6">
        <dgm:presLayoutVars>
          <dgm:chMax val="0"/>
          <dgm:chPref val="0"/>
        </dgm:presLayoutVars>
      </dgm:prSet>
      <dgm:spPr/>
    </dgm:pt>
    <dgm:pt modelId="{2070D481-7BB6-460D-B06E-0F08C70493D1}" type="pres">
      <dgm:prSet presAssocID="{5B9DC978-DEEF-4BAF-8665-6B6659F10DE9}" presName="sibTrans" presStyleCnt="0"/>
      <dgm:spPr/>
    </dgm:pt>
    <dgm:pt modelId="{CB2B88F5-2723-4C85-905F-890FE246F1C5}" type="pres">
      <dgm:prSet presAssocID="{3B2B5402-FE81-449E-895E-F9B886F152C0}" presName="compNode" presStyleCnt="0"/>
      <dgm:spPr/>
    </dgm:pt>
    <dgm:pt modelId="{96EF933D-B9D4-4DB5-AA1D-C3C1F714BE76}" type="pres">
      <dgm:prSet presAssocID="{3B2B5402-FE81-449E-895E-F9B886F152C0}" presName="bgRect" presStyleLbl="bgShp" presStyleIdx="5" presStyleCnt="6"/>
      <dgm:spPr/>
    </dgm:pt>
    <dgm:pt modelId="{5C5B52AA-2A0D-439D-93FE-C93450A0320F}" type="pres">
      <dgm:prSet presAssocID="{3B2B5402-FE81-449E-895E-F9B886F152C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483546A-0F21-492C-A8ED-C231A2B21426}" type="pres">
      <dgm:prSet presAssocID="{3B2B5402-FE81-449E-895E-F9B886F152C0}" presName="spaceRect" presStyleCnt="0"/>
      <dgm:spPr/>
    </dgm:pt>
    <dgm:pt modelId="{DDA6A466-7BBA-4A16-817F-ACFAC38FAF4A}" type="pres">
      <dgm:prSet presAssocID="{3B2B5402-FE81-449E-895E-F9B886F152C0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19D9B2D-F1C6-47C3-BC5D-38563B316E4F}" type="presOf" srcId="{1A101FF3-1DB7-4F8A-9647-B7BC1E218325}" destId="{ACEEAF26-B50C-41FC-8372-CCFFB223A502}" srcOrd="0" destOrd="0" presId="urn:microsoft.com/office/officeart/2018/2/layout/IconVerticalSolidList"/>
    <dgm:cxn modelId="{73F60C37-6CAE-437B-B63C-4D199D0F53F3}" type="presOf" srcId="{E2160BB5-6B78-4834-B455-10D734081F6D}" destId="{83C8A80F-4677-4FD5-AE4E-8A734AE4B7DC}" srcOrd="0" destOrd="0" presId="urn:microsoft.com/office/officeart/2018/2/layout/IconVerticalSolidList"/>
    <dgm:cxn modelId="{BD988050-3FD5-4B10-970E-BF84037F229C}" srcId="{80CC974A-2C5B-45C5-9BDA-966478C0021B}" destId="{1A101FF3-1DB7-4F8A-9647-B7BC1E218325}" srcOrd="1" destOrd="0" parTransId="{52B86776-114B-4704-9D72-A2F2E2A56504}" sibTransId="{6560ABCB-2F3C-4263-A528-49775FC9207A}"/>
    <dgm:cxn modelId="{8D974B76-E194-4F81-926B-0F539B0E00D9}" type="presOf" srcId="{3B2B5402-FE81-449E-895E-F9B886F152C0}" destId="{DDA6A466-7BBA-4A16-817F-ACFAC38FAF4A}" srcOrd="0" destOrd="0" presId="urn:microsoft.com/office/officeart/2018/2/layout/IconVerticalSolidList"/>
    <dgm:cxn modelId="{27842584-0D0C-4827-B705-4C51455278CF}" type="presOf" srcId="{A38E3CA9-A99D-4777-9046-B11A17B5820B}" destId="{E823FCF9-200E-49DA-9EF4-EA768A8C6C8E}" srcOrd="0" destOrd="0" presId="urn:microsoft.com/office/officeart/2018/2/layout/IconVerticalSolidList"/>
    <dgm:cxn modelId="{00FD43A5-F81F-4154-AB5B-18107EDD3EA6}" type="presOf" srcId="{A5AC91A3-DE07-40E6-BAC4-D746C2966FEA}" destId="{D6070133-1FFA-475C-85DE-E2A078B66CCF}" srcOrd="0" destOrd="0" presId="urn:microsoft.com/office/officeart/2018/2/layout/IconVerticalSolidList"/>
    <dgm:cxn modelId="{6B1428A9-1900-4179-A98C-7427CEC4F45E}" type="presOf" srcId="{80CC974A-2C5B-45C5-9BDA-966478C0021B}" destId="{0941EA44-A1A7-4CB4-AB1D-48550319362E}" srcOrd="0" destOrd="0" presId="urn:microsoft.com/office/officeart/2018/2/layout/IconVerticalSolidList"/>
    <dgm:cxn modelId="{029314B6-34ED-44DE-BB7D-00F4DA842D24}" srcId="{80CC974A-2C5B-45C5-9BDA-966478C0021B}" destId="{A5AC91A3-DE07-40E6-BAC4-D746C2966FEA}" srcOrd="4" destOrd="0" parTransId="{3C5324E7-A8CA-45DA-AE1A-5E2BDC0F2AC8}" sibTransId="{5B9DC978-DEEF-4BAF-8665-6B6659F10DE9}"/>
    <dgm:cxn modelId="{76352ABE-1B49-4DE2-8C98-324DF1FBC9B8}" srcId="{80CC974A-2C5B-45C5-9BDA-966478C0021B}" destId="{3B2B5402-FE81-449E-895E-F9B886F152C0}" srcOrd="5" destOrd="0" parTransId="{258CB403-761C-4194-B81B-28E635C293AC}" sibTransId="{FAC8F402-82FD-4CDF-85AD-AF297742A4E3}"/>
    <dgm:cxn modelId="{D77BE5C2-B560-43EF-B12B-A22594C0ADC4}" type="presOf" srcId="{A50D5EB0-0003-4315-BBAB-68F0200D0E11}" destId="{B7B238E5-E2ED-474F-BB71-EEA69D0FDD97}" srcOrd="0" destOrd="0" presId="urn:microsoft.com/office/officeart/2018/2/layout/IconVerticalSolidList"/>
    <dgm:cxn modelId="{431AD9D0-8FB4-4969-9D2B-643753E5BB66}" srcId="{80CC974A-2C5B-45C5-9BDA-966478C0021B}" destId="{A50D5EB0-0003-4315-BBAB-68F0200D0E11}" srcOrd="2" destOrd="0" parTransId="{5C30ECCB-D9CD-45C4-A421-75B44073CCB9}" sibTransId="{A637773C-912E-4EEE-BA6B-46270784087C}"/>
    <dgm:cxn modelId="{A8D94ED9-37C8-4435-A352-1031FF05E4B8}" srcId="{80CC974A-2C5B-45C5-9BDA-966478C0021B}" destId="{A38E3CA9-A99D-4777-9046-B11A17B5820B}" srcOrd="0" destOrd="0" parTransId="{11EF24B1-04C5-44C8-89C6-37DE3AF19900}" sibTransId="{23040F55-5ADC-4320-9D7B-B92CB1C4D108}"/>
    <dgm:cxn modelId="{6FCAE2DC-C5F6-4D91-960B-417D79DADB00}" srcId="{80CC974A-2C5B-45C5-9BDA-966478C0021B}" destId="{E2160BB5-6B78-4834-B455-10D734081F6D}" srcOrd="3" destOrd="0" parTransId="{6375A251-49CF-48F7-889A-FC932111819E}" sibTransId="{A42E80BC-FD8C-4E8B-AB01-7F9381A45DE4}"/>
    <dgm:cxn modelId="{62B24464-84AA-4C89-A075-1EAE5F8BEEC7}" type="presParOf" srcId="{0941EA44-A1A7-4CB4-AB1D-48550319362E}" destId="{FF7E2155-2B86-4F35-9BFD-5B406C00161E}" srcOrd="0" destOrd="0" presId="urn:microsoft.com/office/officeart/2018/2/layout/IconVerticalSolidList"/>
    <dgm:cxn modelId="{E6FCBC40-6F92-4E48-B369-F04DB783C186}" type="presParOf" srcId="{FF7E2155-2B86-4F35-9BFD-5B406C00161E}" destId="{992EA100-A0DB-4537-B813-C15F962F7A38}" srcOrd="0" destOrd="0" presId="urn:microsoft.com/office/officeart/2018/2/layout/IconVerticalSolidList"/>
    <dgm:cxn modelId="{2ECCA19E-974A-4F10-A5F5-37555A862E50}" type="presParOf" srcId="{FF7E2155-2B86-4F35-9BFD-5B406C00161E}" destId="{6FEFC35E-AD97-4AEA-8A78-9672AC47E264}" srcOrd="1" destOrd="0" presId="urn:microsoft.com/office/officeart/2018/2/layout/IconVerticalSolidList"/>
    <dgm:cxn modelId="{1BBA93BF-5CD4-4B7B-BC9D-A5B266044AFE}" type="presParOf" srcId="{FF7E2155-2B86-4F35-9BFD-5B406C00161E}" destId="{AD103E44-4512-4958-945A-65E61DC680B8}" srcOrd="2" destOrd="0" presId="urn:microsoft.com/office/officeart/2018/2/layout/IconVerticalSolidList"/>
    <dgm:cxn modelId="{3345F539-D86A-47F8-9BCB-8FFB2BF6A6D7}" type="presParOf" srcId="{FF7E2155-2B86-4F35-9BFD-5B406C00161E}" destId="{E823FCF9-200E-49DA-9EF4-EA768A8C6C8E}" srcOrd="3" destOrd="0" presId="urn:microsoft.com/office/officeart/2018/2/layout/IconVerticalSolidList"/>
    <dgm:cxn modelId="{84B35E4D-FCDA-40FC-A2CA-F1A9242578FC}" type="presParOf" srcId="{0941EA44-A1A7-4CB4-AB1D-48550319362E}" destId="{5E1F1340-6E3A-4670-A403-0420761208BD}" srcOrd="1" destOrd="0" presId="urn:microsoft.com/office/officeart/2018/2/layout/IconVerticalSolidList"/>
    <dgm:cxn modelId="{E7CA374C-B4B7-4980-B76D-76F377879295}" type="presParOf" srcId="{0941EA44-A1A7-4CB4-AB1D-48550319362E}" destId="{57DE6DB8-E8D0-4278-8EB9-444A4EE1A993}" srcOrd="2" destOrd="0" presId="urn:microsoft.com/office/officeart/2018/2/layout/IconVerticalSolidList"/>
    <dgm:cxn modelId="{F24AB1DF-8C02-4998-9DCE-3303887D5A26}" type="presParOf" srcId="{57DE6DB8-E8D0-4278-8EB9-444A4EE1A993}" destId="{F87DB543-DC6B-4E04-B81D-0F29FA5E1256}" srcOrd="0" destOrd="0" presId="urn:microsoft.com/office/officeart/2018/2/layout/IconVerticalSolidList"/>
    <dgm:cxn modelId="{E9A8174B-EEC4-4AE2-B8EC-9D8879FBD228}" type="presParOf" srcId="{57DE6DB8-E8D0-4278-8EB9-444A4EE1A993}" destId="{E5C3681D-4086-4EB8-9FC5-5470A70F0BA1}" srcOrd="1" destOrd="0" presId="urn:microsoft.com/office/officeart/2018/2/layout/IconVerticalSolidList"/>
    <dgm:cxn modelId="{8E937B91-5704-4718-B6F1-2C8EE6000953}" type="presParOf" srcId="{57DE6DB8-E8D0-4278-8EB9-444A4EE1A993}" destId="{E002E7BD-AE8F-44EA-8FD1-1741DCC4DE06}" srcOrd="2" destOrd="0" presId="urn:microsoft.com/office/officeart/2018/2/layout/IconVerticalSolidList"/>
    <dgm:cxn modelId="{0A5A37C5-AAAA-44AC-9ED8-8476E48348DA}" type="presParOf" srcId="{57DE6DB8-E8D0-4278-8EB9-444A4EE1A993}" destId="{ACEEAF26-B50C-41FC-8372-CCFFB223A502}" srcOrd="3" destOrd="0" presId="urn:microsoft.com/office/officeart/2018/2/layout/IconVerticalSolidList"/>
    <dgm:cxn modelId="{015915C5-4796-4000-90AF-6008E71258E1}" type="presParOf" srcId="{0941EA44-A1A7-4CB4-AB1D-48550319362E}" destId="{31CDD06F-8622-40C0-BCCB-DE6A5074D619}" srcOrd="3" destOrd="0" presId="urn:microsoft.com/office/officeart/2018/2/layout/IconVerticalSolidList"/>
    <dgm:cxn modelId="{5395B67A-5090-4ADC-A175-736E296EEF1B}" type="presParOf" srcId="{0941EA44-A1A7-4CB4-AB1D-48550319362E}" destId="{B87F4D35-14C1-4D37-A19C-5582911C8DF2}" srcOrd="4" destOrd="0" presId="urn:microsoft.com/office/officeart/2018/2/layout/IconVerticalSolidList"/>
    <dgm:cxn modelId="{340858F5-62B0-4A37-BA28-50127FE856B5}" type="presParOf" srcId="{B87F4D35-14C1-4D37-A19C-5582911C8DF2}" destId="{4E9973CE-029B-4A8A-887F-1F43C4B54D91}" srcOrd="0" destOrd="0" presId="urn:microsoft.com/office/officeart/2018/2/layout/IconVerticalSolidList"/>
    <dgm:cxn modelId="{538326A5-FD7C-4FC1-8A44-5633B1B18FA5}" type="presParOf" srcId="{B87F4D35-14C1-4D37-A19C-5582911C8DF2}" destId="{FEDE276D-497D-4260-9043-EB27770982FD}" srcOrd="1" destOrd="0" presId="urn:microsoft.com/office/officeart/2018/2/layout/IconVerticalSolidList"/>
    <dgm:cxn modelId="{57C6CA08-2B41-46EC-9CEE-CB37908C3A0A}" type="presParOf" srcId="{B87F4D35-14C1-4D37-A19C-5582911C8DF2}" destId="{2316CEB3-06BE-45D5-A78F-36BA7F88879F}" srcOrd="2" destOrd="0" presId="urn:microsoft.com/office/officeart/2018/2/layout/IconVerticalSolidList"/>
    <dgm:cxn modelId="{397811F3-8763-469B-8CAD-D5FFDF662B0B}" type="presParOf" srcId="{B87F4D35-14C1-4D37-A19C-5582911C8DF2}" destId="{B7B238E5-E2ED-474F-BB71-EEA69D0FDD97}" srcOrd="3" destOrd="0" presId="urn:microsoft.com/office/officeart/2018/2/layout/IconVerticalSolidList"/>
    <dgm:cxn modelId="{20B091A9-997A-4F5D-ACA3-E1A0F53EEA63}" type="presParOf" srcId="{0941EA44-A1A7-4CB4-AB1D-48550319362E}" destId="{1C855DA3-DD33-42B4-BC60-6C973822B034}" srcOrd="5" destOrd="0" presId="urn:microsoft.com/office/officeart/2018/2/layout/IconVerticalSolidList"/>
    <dgm:cxn modelId="{6F075CCB-2C2C-4958-A32F-B12373131B83}" type="presParOf" srcId="{0941EA44-A1A7-4CB4-AB1D-48550319362E}" destId="{808D691F-C655-42A4-A60F-7BB12E4F848E}" srcOrd="6" destOrd="0" presId="urn:microsoft.com/office/officeart/2018/2/layout/IconVerticalSolidList"/>
    <dgm:cxn modelId="{5E1703B9-E099-4F1E-8DF5-E3CC7652B820}" type="presParOf" srcId="{808D691F-C655-42A4-A60F-7BB12E4F848E}" destId="{9A049B8B-13F5-460A-909D-C857840867C0}" srcOrd="0" destOrd="0" presId="urn:microsoft.com/office/officeart/2018/2/layout/IconVerticalSolidList"/>
    <dgm:cxn modelId="{04701088-06C4-4798-820F-12CC573D67C6}" type="presParOf" srcId="{808D691F-C655-42A4-A60F-7BB12E4F848E}" destId="{9FFDE4D2-43C3-4BAB-AE61-2617353C26A0}" srcOrd="1" destOrd="0" presId="urn:microsoft.com/office/officeart/2018/2/layout/IconVerticalSolidList"/>
    <dgm:cxn modelId="{A21EADA9-158F-4404-A2D9-6CAB020C77E1}" type="presParOf" srcId="{808D691F-C655-42A4-A60F-7BB12E4F848E}" destId="{85B03C43-6CF2-4977-A1F5-D0F5AFE38D3B}" srcOrd="2" destOrd="0" presId="urn:microsoft.com/office/officeart/2018/2/layout/IconVerticalSolidList"/>
    <dgm:cxn modelId="{287F9142-A23E-43B5-BD8B-6AABE158540E}" type="presParOf" srcId="{808D691F-C655-42A4-A60F-7BB12E4F848E}" destId="{83C8A80F-4677-4FD5-AE4E-8A734AE4B7DC}" srcOrd="3" destOrd="0" presId="urn:microsoft.com/office/officeart/2018/2/layout/IconVerticalSolidList"/>
    <dgm:cxn modelId="{AE049956-5EDE-492C-A34D-C157F45EB89F}" type="presParOf" srcId="{0941EA44-A1A7-4CB4-AB1D-48550319362E}" destId="{42521861-2435-40F7-B2E7-0EA51DC8DBD7}" srcOrd="7" destOrd="0" presId="urn:microsoft.com/office/officeart/2018/2/layout/IconVerticalSolidList"/>
    <dgm:cxn modelId="{7A30C05D-EBD9-42DC-AC46-728F0F81FF06}" type="presParOf" srcId="{0941EA44-A1A7-4CB4-AB1D-48550319362E}" destId="{AA3BE57D-72A5-4268-A11B-EC69F46E3A3D}" srcOrd="8" destOrd="0" presId="urn:microsoft.com/office/officeart/2018/2/layout/IconVerticalSolidList"/>
    <dgm:cxn modelId="{7B510AB4-7D5C-4829-A040-6CD1C8A657CC}" type="presParOf" srcId="{AA3BE57D-72A5-4268-A11B-EC69F46E3A3D}" destId="{F7EDC6AB-D3C1-495E-B557-F46E3AD04466}" srcOrd="0" destOrd="0" presId="urn:microsoft.com/office/officeart/2018/2/layout/IconVerticalSolidList"/>
    <dgm:cxn modelId="{B3AA4F4F-FBAF-410B-8AF6-18D0687C36FF}" type="presParOf" srcId="{AA3BE57D-72A5-4268-A11B-EC69F46E3A3D}" destId="{2577BFDA-3E0B-4332-A54B-F9B2994E360D}" srcOrd="1" destOrd="0" presId="urn:microsoft.com/office/officeart/2018/2/layout/IconVerticalSolidList"/>
    <dgm:cxn modelId="{913EB29B-6980-4D8F-BBFB-92E1847BC502}" type="presParOf" srcId="{AA3BE57D-72A5-4268-A11B-EC69F46E3A3D}" destId="{9984773A-AAC7-4834-870F-D731BDC279E1}" srcOrd="2" destOrd="0" presId="urn:microsoft.com/office/officeart/2018/2/layout/IconVerticalSolidList"/>
    <dgm:cxn modelId="{895F7894-261D-4E3B-9F75-D3C4E360B0BD}" type="presParOf" srcId="{AA3BE57D-72A5-4268-A11B-EC69F46E3A3D}" destId="{D6070133-1FFA-475C-85DE-E2A078B66CCF}" srcOrd="3" destOrd="0" presId="urn:microsoft.com/office/officeart/2018/2/layout/IconVerticalSolidList"/>
    <dgm:cxn modelId="{F0B65012-8D39-4D73-B315-A33FF63EECE2}" type="presParOf" srcId="{0941EA44-A1A7-4CB4-AB1D-48550319362E}" destId="{2070D481-7BB6-460D-B06E-0F08C70493D1}" srcOrd="9" destOrd="0" presId="urn:microsoft.com/office/officeart/2018/2/layout/IconVerticalSolidList"/>
    <dgm:cxn modelId="{C958518B-E649-420C-BA7C-F7A5B7D0DF5F}" type="presParOf" srcId="{0941EA44-A1A7-4CB4-AB1D-48550319362E}" destId="{CB2B88F5-2723-4C85-905F-890FE246F1C5}" srcOrd="10" destOrd="0" presId="urn:microsoft.com/office/officeart/2018/2/layout/IconVerticalSolidList"/>
    <dgm:cxn modelId="{B0887EF5-D638-4CFE-ACFC-B148E4D6174F}" type="presParOf" srcId="{CB2B88F5-2723-4C85-905F-890FE246F1C5}" destId="{96EF933D-B9D4-4DB5-AA1D-C3C1F714BE76}" srcOrd="0" destOrd="0" presId="urn:microsoft.com/office/officeart/2018/2/layout/IconVerticalSolidList"/>
    <dgm:cxn modelId="{62A29DDF-0319-445F-BB7C-99D907FBC08F}" type="presParOf" srcId="{CB2B88F5-2723-4C85-905F-890FE246F1C5}" destId="{5C5B52AA-2A0D-439D-93FE-C93450A0320F}" srcOrd="1" destOrd="0" presId="urn:microsoft.com/office/officeart/2018/2/layout/IconVerticalSolidList"/>
    <dgm:cxn modelId="{E1D0E725-3A62-4D69-8FFD-518E827F1565}" type="presParOf" srcId="{CB2B88F5-2723-4C85-905F-890FE246F1C5}" destId="{8483546A-0F21-492C-A8ED-C231A2B21426}" srcOrd="2" destOrd="0" presId="urn:microsoft.com/office/officeart/2018/2/layout/IconVerticalSolidList"/>
    <dgm:cxn modelId="{BA999650-1559-41BD-ADB9-4D979BA77151}" type="presParOf" srcId="{CB2B88F5-2723-4C85-905F-890FE246F1C5}" destId="{DDA6A466-7BBA-4A16-817F-ACFAC38FAF4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2EA100-A0DB-4537-B813-C15F962F7A38}">
      <dsp:nvSpPr>
        <dsp:cNvPr id="0" name=""/>
        <dsp:cNvSpPr/>
      </dsp:nvSpPr>
      <dsp:spPr>
        <a:xfrm>
          <a:off x="0" y="1407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EFC35E-AD97-4AEA-8A78-9672AC47E26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23FCF9-200E-49DA-9EF4-EA768A8C6C8E}">
      <dsp:nvSpPr>
        <dsp:cNvPr id="0" name=""/>
        <dsp:cNvSpPr/>
      </dsp:nvSpPr>
      <dsp:spPr>
        <a:xfrm>
          <a:off x="692764" y="1407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Decision Tree based Methods</a:t>
          </a:r>
        </a:p>
      </dsp:txBody>
      <dsp:txXfrm>
        <a:off x="692764" y="1407"/>
        <a:ext cx="7193935" cy="599796"/>
      </dsp:txXfrm>
    </dsp:sp>
    <dsp:sp modelId="{F87DB543-DC6B-4E04-B81D-0F29FA5E1256}">
      <dsp:nvSpPr>
        <dsp:cNvPr id="0" name=""/>
        <dsp:cNvSpPr/>
      </dsp:nvSpPr>
      <dsp:spPr>
        <a:xfrm>
          <a:off x="0" y="751152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C3681D-4086-4EB8-9FC5-5470A70F0BA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EEAF26-B50C-41FC-8372-CCFFB223A502}">
      <dsp:nvSpPr>
        <dsp:cNvPr id="0" name=""/>
        <dsp:cNvSpPr/>
      </dsp:nvSpPr>
      <dsp:spPr>
        <a:xfrm>
          <a:off x="692764" y="751152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Rule-based Methods</a:t>
          </a:r>
        </a:p>
      </dsp:txBody>
      <dsp:txXfrm>
        <a:off x="692764" y="751152"/>
        <a:ext cx="7193935" cy="599796"/>
      </dsp:txXfrm>
    </dsp:sp>
    <dsp:sp modelId="{4E9973CE-029B-4A8A-887F-1F43C4B54D91}">
      <dsp:nvSpPr>
        <dsp:cNvPr id="0" name=""/>
        <dsp:cNvSpPr/>
      </dsp:nvSpPr>
      <dsp:spPr>
        <a:xfrm>
          <a:off x="0" y="150089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E276D-497D-4260-9043-EB27770982FD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238E5-E2ED-474F-BB71-EEA69D0FDD97}">
      <dsp:nvSpPr>
        <dsp:cNvPr id="0" name=""/>
        <dsp:cNvSpPr/>
      </dsp:nvSpPr>
      <dsp:spPr>
        <a:xfrm>
          <a:off x="692764" y="150089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Memory based reasoning</a:t>
          </a:r>
        </a:p>
      </dsp:txBody>
      <dsp:txXfrm>
        <a:off x="692764" y="1500898"/>
        <a:ext cx="7193935" cy="599796"/>
      </dsp:txXfrm>
    </dsp:sp>
    <dsp:sp modelId="{9A049B8B-13F5-460A-909D-C857840867C0}">
      <dsp:nvSpPr>
        <dsp:cNvPr id="0" name=""/>
        <dsp:cNvSpPr/>
      </dsp:nvSpPr>
      <dsp:spPr>
        <a:xfrm>
          <a:off x="0" y="2250643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DE4D2-43C3-4BAB-AE61-2617353C26A0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A80F-4677-4FD5-AE4E-8A734AE4B7DC}">
      <dsp:nvSpPr>
        <dsp:cNvPr id="0" name=""/>
        <dsp:cNvSpPr/>
      </dsp:nvSpPr>
      <dsp:spPr>
        <a:xfrm>
          <a:off x="692764" y="2250643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Networks / Deep Learning</a:t>
          </a:r>
        </a:p>
      </dsp:txBody>
      <dsp:txXfrm>
        <a:off x="692764" y="2250643"/>
        <a:ext cx="7193935" cy="599796"/>
      </dsp:txXfrm>
    </dsp:sp>
    <dsp:sp modelId="{F7EDC6AB-D3C1-495E-B557-F46E3AD04466}">
      <dsp:nvSpPr>
        <dsp:cNvPr id="0" name=""/>
        <dsp:cNvSpPr/>
      </dsp:nvSpPr>
      <dsp:spPr>
        <a:xfrm>
          <a:off x="0" y="3000388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77BFDA-3E0B-4332-A54B-F9B2994E360D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70133-1FFA-475C-85DE-E2A078B66CCF}">
      <dsp:nvSpPr>
        <dsp:cNvPr id="0" name=""/>
        <dsp:cNvSpPr/>
      </dsp:nvSpPr>
      <dsp:spPr>
        <a:xfrm>
          <a:off x="692764" y="3000388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Naïve Bayes and Bayesian Belief Networks</a:t>
          </a:r>
        </a:p>
      </dsp:txBody>
      <dsp:txXfrm>
        <a:off x="692764" y="3000388"/>
        <a:ext cx="7193935" cy="599796"/>
      </dsp:txXfrm>
    </dsp:sp>
    <dsp:sp modelId="{96EF933D-B9D4-4DB5-AA1D-C3C1F714BE76}">
      <dsp:nvSpPr>
        <dsp:cNvPr id="0" name=""/>
        <dsp:cNvSpPr/>
      </dsp:nvSpPr>
      <dsp:spPr>
        <a:xfrm>
          <a:off x="0" y="3750134"/>
          <a:ext cx="7886700" cy="5997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5B52AA-2A0D-439D-93FE-C93450A0320F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A466-7BBA-4A16-817F-ACFAC38FAF4A}">
      <dsp:nvSpPr>
        <dsp:cNvPr id="0" name=""/>
        <dsp:cNvSpPr/>
      </dsp:nvSpPr>
      <dsp:spPr>
        <a:xfrm>
          <a:off x="692764" y="3750134"/>
          <a:ext cx="71939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Support Vector Machines</a:t>
          </a:r>
        </a:p>
      </dsp:txBody>
      <dsp:txXfrm>
        <a:off x="692764" y="3750134"/>
        <a:ext cx="71939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1095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329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Inexpensive to construct</a:t>
          </a:r>
        </a:p>
      </dsp:txBody>
      <dsp:txXfrm>
        <a:off x="205307" y="2535669"/>
        <a:ext cx="1800000" cy="720000"/>
      </dsp:txXfrm>
    </dsp:sp>
    <dsp:sp modelId="{7CE4A611-85AF-4F7C-BFFD-184C803890B0}">
      <dsp:nvSpPr>
        <dsp:cNvPr id="0" name=""/>
        <dsp:cNvSpPr/>
      </dsp:nvSpPr>
      <dsp:spPr>
        <a:xfrm>
          <a:off x="2671307" y="1095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Extremely fast at classifying unknown records</a:t>
          </a:r>
        </a:p>
      </dsp:txBody>
      <dsp:txXfrm>
        <a:off x="2320307" y="2535669"/>
        <a:ext cx="1800000" cy="720000"/>
      </dsp:txXfrm>
    </dsp:sp>
    <dsp:sp modelId="{3BF22975-DC3E-450E-854F-9297E186BD3F}">
      <dsp:nvSpPr>
        <dsp:cNvPr id="0" name=""/>
        <dsp:cNvSpPr/>
      </dsp:nvSpPr>
      <dsp:spPr>
        <a:xfrm>
          <a:off x="4786307" y="1095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Easy to interpret for small-sized trees</a:t>
          </a:r>
        </a:p>
      </dsp:txBody>
      <dsp:txXfrm>
        <a:off x="4435307" y="2535669"/>
        <a:ext cx="1800000" cy="720000"/>
      </dsp:txXfrm>
    </dsp:sp>
    <dsp:sp modelId="{03CD53EF-6217-4110-ACFF-5B7DFF2BA33D}">
      <dsp:nvSpPr>
        <dsp:cNvPr id="0" name=""/>
        <dsp:cNvSpPr/>
      </dsp:nvSpPr>
      <dsp:spPr>
        <a:xfrm>
          <a:off x="6901307" y="1095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329668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53566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Accuracy is comparable to other classification techniques for many simple data sets</a:t>
          </a:r>
        </a:p>
      </dsp:txBody>
      <dsp:txXfrm>
        <a:off x="6550307" y="253566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22628"/>
          <a:ext cx="3685337" cy="8399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Univariate feature importance score</a:t>
          </a:r>
        </a:p>
      </dsp:txBody>
      <dsp:txXfrm>
        <a:off x="38" y="22628"/>
        <a:ext cx="3685337" cy="839967"/>
      </dsp:txXfrm>
    </dsp:sp>
    <dsp:sp modelId="{47288B3E-2BEE-4007-A0EB-462800906E74}">
      <dsp:nvSpPr>
        <dsp:cNvPr id="0" name=""/>
        <dsp:cNvSpPr/>
      </dsp:nvSpPr>
      <dsp:spPr>
        <a:xfrm>
          <a:off x="38" y="862595"/>
          <a:ext cx="3685337" cy="2610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measures how related each feature is to the class variable.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300" kern="1200" dirty="0"/>
            <a:t>E.g., chi-squared statistic, information gain.</a:t>
          </a:r>
        </a:p>
      </dsp:txBody>
      <dsp:txXfrm>
        <a:off x="38" y="862595"/>
        <a:ext cx="3685337" cy="2610237"/>
      </dsp:txXfrm>
    </dsp:sp>
    <dsp:sp modelId="{CE8DD8A2-5534-4D82-B191-A494961FE508}">
      <dsp:nvSpPr>
        <dsp:cNvPr id="0" name=""/>
        <dsp:cNvSpPr/>
      </dsp:nvSpPr>
      <dsp:spPr>
        <a:xfrm>
          <a:off x="4201323" y="22628"/>
          <a:ext cx="3685337" cy="8399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Feature subset selection</a:t>
          </a:r>
        </a:p>
      </dsp:txBody>
      <dsp:txXfrm>
        <a:off x="4201323" y="22628"/>
        <a:ext cx="3685337" cy="839967"/>
      </dsp:txXfrm>
    </dsp:sp>
    <dsp:sp modelId="{D84DE624-3359-4CE6-8859-01433C93627E}">
      <dsp:nvSpPr>
        <dsp:cNvPr id="0" name=""/>
        <dsp:cNvSpPr/>
      </dsp:nvSpPr>
      <dsp:spPr>
        <a:xfrm>
          <a:off x="4201323" y="862595"/>
          <a:ext cx="3685337" cy="2610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tries to find the best set of features. 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Often uses a black box approach where different subsets are evaluated using a greedy search strategy.</a:t>
          </a:r>
        </a:p>
      </dsp:txBody>
      <dsp:txXfrm>
        <a:off x="4201323" y="862595"/>
        <a:ext cx="3685337" cy="26102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1">
            <a:extLst>
              <a:ext uri="{FF2B5EF4-FFF2-40B4-BE49-F238E27FC236}">
                <a16:creationId xmlns:a16="http://schemas.microsoft.com/office/drawing/2014/main" id="{DE1A0976-C3B2-4DFC-A06A-E1150AE3FF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1666" name="Rectangle 2">
            <a:extLst>
              <a:ext uri="{FF2B5EF4-FFF2-40B4-BE49-F238E27FC236}">
                <a16:creationId xmlns:a16="http://schemas.microsoft.com/office/drawing/2014/main" id="{B3029376-1126-4B21-AE66-6DC4ADCC34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Rectangle 1">
            <a:extLst>
              <a:ext uri="{FF2B5EF4-FFF2-40B4-BE49-F238E27FC236}">
                <a16:creationId xmlns:a16="http://schemas.microsoft.com/office/drawing/2014/main" id="{E03A56BA-388A-405D-8BA3-7EB0F9E76C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2690" name="Rectangle 2">
            <a:extLst>
              <a:ext uri="{FF2B5EF4-FFF2-40B4-BE49-F238E27FC236}">
                <a16:creationId xmlns:a16="http://schemas.microsoft.com/office/drawing/2014/main" id="{395B8C0F-0F92-4DAE-8CFD-B28DAD9490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1">
            <a:extLst>
              <a:ext uri="{FF2B5EF4-FFF2-40B4-BE49-F238E27FC236}">
                <a16:creationId xmlns:a16="http://schemas.microsoft.com/office/drawing/2014/main" id="{88F70D4B-0A01-41A1-A3C9-D32EE6FC51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3714" name="Rectangle 2">
            <a:extLst>
              <a:ext uri="{FF2B5EF4-FFF2-40B4-BE49-F238E27FC236}">
                <a16:creationId xmlns:a16="http://schemas.microsoft.com/office/drawing/2014/main" id="{10AC5E9E-9C11-4DE3-B4DC-48150F515F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6596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Rectangle 1">
            <a:extLst>
              <a:ext uri="{FF2B5EF4-FFF2-40B4-BE49-F238E27FC236}">
                <a16:creationId xmlns:a16="http://schemas.microsoft.com/office/drawing/2014/main" id="{014D773A-73F1-4C7F-A545-428A87C780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2" name="Rectangle 2">
            <a:extLst>
              <a:ext uri="{FF2B5EF4-FFF2-40B4-BE49-F238E27FC236}">
                <a16:creationId xmlns:a16="http://schemas.microsoft.com/office/drawing/2014/main" id="{524E2F7D-3AAE-41BD-86EF-541F46F30E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AFAFDAA4-AD16-476A-A94A-5A0A80D9A4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54B1062-A744-4246-A14E-EE479FD961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3745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561608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9418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227550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23101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410603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Rectangle 1">
            <a:extLst>
              <a:ext uri="{FF2B5EF4-FFF2-40B4-BE49-F238E27FC236}">
                <a16:creationId xmlns:a16="http://schemas.microsoft.com/office/drawing/2014/main" id="{B62E073D-0323-4DA3-AAD2-93DE7ADE6F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0642" name="Rectangle 2">
            <a:extLst>
              <a:ext uri="{FF2B5EF4-FFF2-40B4-BE49-F238E27FC236}">
                <a16:creationId xmlns:a16="http://schemas.microsoft.com/office/drawing/2014/main" id="{86D0832A-0511-4E42-9AC3-D6656ABB980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wmf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8.emf"/><Relationship Id="rId4" Type="http://schemas.openxmlformats.org/officeDocument/2006/relationships/image" Target="../media/image35.emf"/><Relationship Id="rId9" Type="http://schemas.openxmlformats.org/officeDocument/2006/relationships/oleObject" Target="../embeddings/oleObject1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13" Type="http://schemas.openxmlformats.org/officeDocument/2006/relationships/image" Target="../media/image54.png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4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48.emf"/><Relationship Id="rId4" Type="http://schemas.openxmlformats.org/officeDocument/2006/relationships/image" Target="../media/image53.png"/><Relationship Id="rId9" Type="http://schemas.openxmlformats.org/officeDocument/2006/relationships/oleObject" Target="../embeddings/oleObject19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58.png"/><Relationship Id="rId4" Type="http://schemas.openxmlformats.org/officeDocument/2006/relationships/image" Target="../media/image5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53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7" Type="http://schemas.openxmlformats.org/officeDocument/2006/relationships/oleObject" Target="../embeddings/oleObject27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26.bin"/><Relationship Id="rId4" Type="http://schemas.openxmlformats.org/officeDocument/2006/relationships/image" Target="../media/image72.png"/><Relationship Id="rId9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29.bin"/><Relationship Id="rId7" Type="http://schemas.openxmlformats.org/officeDocument/2006/relationships/oleObject" Target="../embeddings/oleObject31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30.bin"/><Relationship Id="rId10" Type="http://schemas.openxmlformats.org/officeDocument/2006/relationships/image" Target="../media/image78.png"/><Relationship Id="rId4" Type="http://schemas.openxmlformats.org/officeDocument/2006/relationships/image" Target="../media/image50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e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89.png"/><Relationship Id="rId4" Type="http://schemas.openxmlformats.org/officeDocument/2006/relationships/image" Target="../media/image5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67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wmf"/><Relationship Id="rId11" Type="http://schemas.openxmlformats.org/officeDocument/2006/relationships/image" Target="../media/image114.png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94.emf"/><Relationship Id="rId4" Type="http://schemas.openxmlformats.org/officeDocument/2006/relationships/image" Target="../media/image113.png"/><Relationship Id="rId9" Type="http://schemas.openxmlformats.org/officeDocument/2006/relationships/oleObject" Target="../embeddings/oleObject3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6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w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4" Type="http://schemas.openxmlformats.org/officeDocument/2006/relationships/image" Target="../media/image10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4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/>
              <a:t>Based in Slides by </a:t>
            </a:r>
            <a:r>
              <a:rPr lang="en-US" sz="1700"/>
              <a:t>by Tan, Steinbach, Karpatne, Kumar</a:t>
            </a:r>
            <a:endParaRPr lang="en-US" altLang="en-US" sz="1700"/>
          </a:p>
          <a:p>
            <a:pPr algn="l" defTabSz="914400">
              <a:spcBef>
                <a:spcPts val="1000"/>
              </a:spcBef>
            </a:pPr>
            <a:endParaRPr lang="en-US" sz="17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33" name="AutoShape 33">
            <a:extLst>
              <a:ext uri="{FF2B5EF4-FFF2-40B4-BE49-F238E27FC236}">
                <a16:creationId xmlns:a16="http://schemas.microsoft.com/office/drawing/2014/main" id="{994425B1-A7E8-424A-A8A5-89C0A0458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936062"/>
              </p:ext>
            </p:extLst>
          </p:nvPr>
        </p:nvGraphicFramePr>
        <p:xfrm>
          <a:off x="628650" y="2133600"/>
          <a:ext cx="7886700" cy="349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b="1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7238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8268F2F3-D6B6-48E7-BBA1-BE6113CBD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D55F46E-2734-414A-B8DF-40A0C530D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7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718,228 Balance Stock Photos, Pictures &amp; Royalty-Free Images - iStock">
            <a:extLst>
              <a:ext uri="{FF2B5EF4-FFF2-40B4-BE49-F238E27FC236}">
                <a16:creationId xmlns:a16="http://schemas.microsoft.com/office/drawing/2014/main" id="{39EAB67D-F4D5-471F-AAFF-11DD61BD1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3048000" cy="20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1118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3" name="Picture 5" descr="Learning from Imbalanced Classes - Silicon Valley Data Science">
            <a:extLst>
              <a:ext uri="{FF2B5EF4-FFF2-40B4-BE49-F238E27FC236}">
                <a16:creationId xmlns:a16="http://schemas.microsoft.com/office/drawing/2014/main" id="{2EDDB2AC-318A-47DF-8B5B-50F17B9EC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876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809" name="Rectangle 1">
            <a:extLst>
              <a:ext uri="{FF2B5EF4-FFF2-40B4-BE49-F238E27FC236}">
                <a16:creationId xmlns:a16="http://schemas.microsoft.com/office/drawing/2014/main" id="{882AA057-3C4C-4BAD-AE31-9093966C7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Imbalance Problem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A24CBB53-C23C-4BDB-B3FD-BFA1B66919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095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 simple model: </a:t>
            </a:r>
          </a:p>
          <a:p>
            <a:pPr lvl="1"/>
            <a:r>
              <a:rPr lang="en-US" altLang="en-US" dirty="0"/>
              <a:t>Always predict Class 0</a:t>
            </a:r>
          </a:p>
          <a:p>
            <a:pPr lvl="1"/>
            <a:r>
              <a:rPr lang="en-US" altLang="en-US" dirty="0"/>
              <a:t>accuracy =  9990/10000 = 99.9 %</a:t>
            </a:r>
          </a:p>
          <a:p>
            <a:pPr lvl="1"/>
            <a:r>
              <a:rPr lang="en-US" altLang="en-US" dirty="0"/>
              <a:t> error =  0.1%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Issues</a:t>
            </a:r>
            <a:r>
              <a:rPr lang="en-US" alt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Evaluation: accuracy is misleading.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Learning: Most classifiers try to optimize accuracy/error. </a:t>
            </a:r>
            <a:r>
              <a:rPr lang="en-US" altLang="en-US" b="1" dirty="0"/>
              <a:t>These classifiers will not learn how to find examples of Class 1!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22E6092F-0940-4770-9C9D-C3B6F95246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Evaluation</a:t>
            </a:r>
          </a:p>
        </p:txBody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A4EBCEB6-D916-4EF8-8139-879FF79260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Do not use accuracy to evaluate for problems with strong class imbalance!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Use instead:</a:t>
            </a:r>
          </a:p>
          <a:p>
            <a:r>
              <a:rPr lang="en-US" altLang="en-US" dirty="0"/>
              <a:t>ROC curves and AUC (area under the curve)</a:t>
            </a:r>
          </a:p>
          <a:p>
            <a:r>
              <a:rPr lang="en-US" altLang="en-US" dirty="0"/>
              <a:t>Precision/Recall plots or the F1 Score</a:t>
            </a:r>
          </a:p>
          <a:p>
            <a:r>
              <a:rPr lang="en-US" altLang="en-US" dirty="0"/>
              <a:t>Cohen's Kappa</a:t>
            </a:r>
          </a:p>
          <a:p>
            <a:r>
              <a:rPr lang="en-US" altLang="en-US" dirty="0"/>
              <a:t>Misclassification cost</a:t>
            </a:r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7" name="Picture 1">
            <a:extLst>
              <a:ext uri="{FF2B5EF4-FFF2-40B4-BE49-F238E27FC236}">
                <a16:creationId xmlns:a16="http://schemas.microsoft.com/office/drawing/2014/main" id="{FEC32DCB-47BB-48A7-B8E5-AFACA44BF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225550"/>
            <a:ext cx="4913313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1858" name="Rectangle 2">
            <a:extLst>
              <a:ext uri="{FF2B5EF4-FFF2-40B4-BE49-F238E27FC236}">
                <a16:creationId xmlns:a16="http://schemas.microsoft.com/office/drawing/2014/main" id="{7EB6AEF2-B4A7-4D40-9CB2-4CF690FAE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200D719-D331-4BB4-9575-B4FA1DE35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4324350" cy="4351338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Do nothing</a:t>
            </a:r>
            <a:r>
              <a:rPr lang="en-US" altLang="en-US" dirty="0"/>
              <a:t>. Sometimes you get lucky!</a:t>
            </a:r>
          </a:p>
          <a:p>
            <a:r>
              <a:rPr lang="en-US" altLang="en-US" b="1" dirty="0"/>
              <a:t>Balance the data set</a:t>
            </a:r>
            <a:r>
              <a:rPr lang="en-US" altLang="en-US" dirty="0"/>
              <a:t>: Down-sample the majority class and/or up-sample the minority class (use sampling with replacement). Synthesize new examples with SMOTE.</a:t>
            </a:r>
            <a:br>
              <a:rPr lang="en-US" altLang="en-US" dirty="0"/>
            </a:br>
            <a:r>
              <a:rPr lang="en-US" altLang="en-US" dirty="0"/>
              <a:t>This will artificially increase the error for a mistake in the minority class.</a:t>
            </a:r>
          </a:p>
          <a:p>
            <a:r>
              <a:rPr lang="en-US" altLang="en-US" dirty="0"/>
              <a:t>Use </a:t>
            </a:r>
            <a:r>
              <a:rPr lang="en-US" altLang="en-US" b="1" dirty="0"/>
              <a:t>algorithms</a:t>
            </a:r>
            <a:r>
              <a:rPr lang="en-US" altLang="en-US" dirty="0"/>
              <a:t>  that can deal with class imbalance (see next slide).</a:t>
            </a:r>
          </a:p>
          <a:p>
            <a:r>
              <a:rPr lang="en-US" altLang="en-US" dirty="0"/>
              <a:t>Throw away minority examples and switch to an </a:t>
            </a:r>
            <a:r>
              <a:rPr lang="en-US" altLang="en-US" b="1" dirty="0"/>
              <a:t>anomaly detection </a:t>
            </a:r>
            <a:r>
              <a:rPr lang="en-US" altLang="en-US" dirty="0"/>
              <a:t>framework.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454FAC7A-000E-4315-9DF8-3700686D2B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 Imbalance Problem: Learning</a:t>
            </a:r>
          </a:p>
        </p:txBody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44E6B1B6-DB75-43AE-9898-6FD2803697E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dirty="0"/>
              <a:t>Algorithms that can deal with class imbalance:</a:t>
            </a:r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dirty="0"/>
              <a:t>Use a classifier that </a:t>
            </a:r>
            <a:r>
              <a:rPr lang="en-US" altLang="en-US" b="1" dirty="0"/>
              <a:t>predict a probability </a:t>
            </a:r>
            <a:r>
              <a:rPr lang="en-US" altLang="en-US" dirty="0"/>
              <a:t>and lower the decision threshold (from the default of .5). We can estimate probabilities for decision trees using the positive and negative training examples in each leaf node.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a </a:t>
            </a:r>
            <a:r>
              <a:rPr lang="en-US" altLang="en-US" b="1" dirty="0"/>
              <a:t>cost-sensitive classifier </a:t>
            </a:r>
            <a:r>
              <a:rPr lang="en-US" altLang="en-US" dirty="0"/>
              <a:t>that considers a cost matrix (not too many are available).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Use boosting techniques like </a:t>
            </a:r>
            <a:r>
              <a:rPr lang="en-US" altLang="en-US" b="1" dirty="0"/>
              <a:t>AdaBoost</a:t>
            </a:r>
            <a:r>
              <a:rPr lang="en-US" altLang="en-US" dirty="0"/>
              <a:t>.</a:t>
            </a:r>
          </a:p>
        </p:txBody>
      </p:sp>
      <p:pic>
        <p:nvPicPr>
          <p:cNvPr id="122883" name="Picture 3">
            <a:extLst>
              <a:ext uri="{FF2B5EF4-FFF2-40B4-BE49-F238E27FC236}">
                <a16:creationId xmlns:a16="http://schemas.microsoft.com/office/drawing/2014/main" id="{435182FA-5523-4B93-926B-9F0C03633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sets/cross-validation.</a:t>
            </a:r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  <a:p>
            <a:r>
              <a:rPr lang="en-US" altLang="en-US" sz="1700" dirty="0"/>
              <a:t>Accuracy is problematic for </a:t>
            </a:r>
            <a:r>
              <a:rPr lang="en-US" altLang="en-US" sz="1700" b="1" dirty="0"/>
              <a:t>imbalanced data sets</a:t>
            </a:r>
            <a:r>
              <a:rPr lang="en-US" altLang="en-US" sz="1700" dirty="0"/>
              <a:t>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5067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r>
              <a:rPr lang="en-US" altLang="en-US" dirty="0"/>
              <a:t>Hunt’s Algorithm (one of the earliest)</a:t>
            </a:r>
          </a:p>
          <a:p>
            <a:r>
              <a:rPr lang="en-US" altLang="en-US" dirty="0"/>
              <a:t>CART (Classification And Regression Tree)</a:t>
            </a:r>
          </a:p>
          <a:p>
            <a:r>
              <a:rPr lang="en-US" altLang="en-US" dirty="0"/>
              <a:t>ID3, C4.5, C5.0 (by Ross Quinlan, information gain)</a:t>
            </a:r>
          </a:p>
          <a:p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r>
              <a:rPr lang="en-US" altLang="en-US" dirty="0"/>
              <a:t>MARS (Improvement for numerical features)</a:t>
            </a:r>
          </a:p>
          <a:p>
            <a:r>
              <a:rPr lang="en-US" altLang="en-US" dirty="0"/>
              <a:t>SLIQ, SPRINT</a:t>
            </a:r>
          </a:p>
          <a:p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323975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2936875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409575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600" y="228600"/>
          <a:ext cx="34131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28600"/>
                        <a:ext cx="34131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pic>
        <p:nvPicPr>
          <p:cNvPr id="27679" name="Picture 31">
            <a:extLst>
              <a:ext uri="{FF2B5EF4-FFF2-40B4-BE49-F238E27FC236}">
                <a16:creationId xmlns:a16="http://schemas.microsoft.com/office/drawing/2014/main" id="{9E1A73F2-C252-449F-A688-49E091893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3659188"/>
            <a:ext cx="3692525" cy="10810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b="1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Nominal Attribute: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Ordinal </a:t>
            </a:r>
            <a:r>
              <a:rPr lang="en-US" altLang="en-US" dirty="0" err="1"/>
              <a:t>Atribute</a:t>
            </a:r>
            <a:r>
              <a:rPr lang="en-US" altLang="en-US" dirty="0"/>
              <a:t>:  Divides values into two subsets. </a:t>
            </a:r>
            <a:br>
              <a:rPr lang="en-US" altLang="en-US" dirty="0"/>
            </a:br>
            <a:r>
              <a:rPr lang="en-US" altLang="en-US" dirty="0"/>
              <a:t>		     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AF67E5CB-FA61-472F-9A7D-82FE0B62E672}"/>
              </a:ext>
            </a:extLst>
          </p:cNvPr>
          <p:cNvGrpSpPr>
            <a:grpSpLocks/>
          </p:cNvGrpSpPr>
          <p:nvPr/>
        </p:nvGrpSpPr>
        <p:grpSpPr bwMode="auto">
          <a:xfrm>
            <a:off x="5738479" y="26670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7C6CA7C3-73D1-4542-B69A-7DE169778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C1792C23-FD05-4CD9-9B69-153E859AE2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7BB07E50-1088-402B-8AC0-A26512603D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BA1015D7-7854-452C-AA94-4B712CDC41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69F2720C-BD6F-45E7-A21D-F265CB1C7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B3AADD27-8CE8-4377-90D0-0CFAACD930A3}"/>
              </a:ext>
            </a:extLst>
          </p:cNvPr>
          <p:cNvGrpSpPr>
            <a:grpSpLocks/>
          </p:cNvGrpSpPr>
          <p:nvPr/>
        </p:nvGrpSpPr>
        <p:grpSpPr bwMode="auto">
          <a:xfrm>
            <a:off x="860091" y="26670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861D5FC3-277B-40D3-AFB4-9A16B2CC2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C063BEF5-C764-43F4-98C2-CAF421A143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DE36E459-F14F-4E84-B80F-31C5BD711C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014B643D-DAE0-4AF6-BAA6-60547B4B0F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B7CB876-4117-4248-8D58-FA51842206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94BE56B6-BAC5-4DED-A183-9AFD9C6A7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466" y="28940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613400" y="4497387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809625" y="4497387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8000" y="4648200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4337050" y="5716587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F9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b="1" dirty="0"/>
              <a:t>How to determine the best split?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test condition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approach: </a:t>
            </a:r>
          </a:p>
          <a:p>
            <a:pPr lvl="1"/>
            <a:r>
              <a:rPr lang="en-US" altLang="en-US"/>
              <a:t>Nodes with homogeneous class distribution are preferred</a:t>
            </a:r>
          </a:p>
          <a:p>
            <a:endParaRPr lang="en-US" altLang="en-US"/>
          </a:p>
          <a:p>
            <a:r>
              <a:rPr lang="en-US" altLang="en-US"/>
              <a:t>Need a measure of node impurity:</a:t>
            </a:r>
          </a:p>
          <a:p>
            <a:pPr lvl="1"/>
            <a:endParaRPr lang="en-US" altLang="en-US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Non-homogeneous,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084763"/>
            <a:ext cx="2819400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Homogeneous,</a:t>
            </a:r>
          </a:p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3627844"/>
              </p:ext>
            </p:extLst>
          </p:nvPr>
        </p:nvGraphicFramePr>
        <p:xfrm>
          <a:off x="1522412" y="374967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2" y="374967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90239"/>
              </p:ext>
            </p:extLst>
          </p:nvPr>
        </p:nvGraphicFramePr>
        <p:xfrm>
          <a:off x="5180012" y="3813175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2" y="3813175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Find the Best Split -General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666998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31241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31241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32384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32400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8496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590798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3047998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047998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3162280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3163886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773486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1760538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3850474"/>
              </p:ext>
            </p:extLst>
          </p:nvPr>
        </p:nvGraphicFramePr>
        <p:xfrm>
          <a:off x="-268288" y="3881436"/>
          <a:ext cx="3103563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8" y="3881436"/>
                        <a:ext cx="3103563" cy="19335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1879919"/>
              </p:ext>
            </p:extLst>
          </p:nvPr>
        </p:nvGraphicFramePr>
        <p:xfrm>
          <a:off x="2011363" y="3894136"/>
          <a:ext cx="2713037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1363" y="3894136"/>
                        <a:ext cx="2713037" cy="13303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3005418"/>
              </p:ext>
            </p:extLst>
          </p:nvPr>
        </p:nvGraphicFramePr>
        <p:xfrm>
          <a:off x="4660900" y="3894136"/>
          <a:ext cx="3021013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0900" y="3894136"/>
                        <a:ext cx="3021013" cy="19700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0059965"/>
              </p:ext>
            </p:extLst>
          </p:nvPr>
        </p:nvGraphicFramePr>
        <p:xfrm>
          <a:off x="6858000" y="3894136"/>
          <a:ext cx="2366963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894136"/>
                        <a:ext cx="2366963" cy="1343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533842"/>
              </p:ext>
            </p:extLst>
          </p:nvPr>
        </p:nvGraphicFramePr>
        <p:xfrm>
          <a:off x="3382963" y="1457325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457325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9050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8006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45259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1C5A6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9102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M12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9261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M34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6400800"/>
            <a:ext cx="702945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+mn-lt"/>
              </a:rPr>
              <a:t>Gain = M0 – M12 vs  M0 – M34   → </a:t>
            </a:r>
            <a:r>
              <a:rPr lang="en-US" altLang="en-US" sz="200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63329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57251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dirty="0"/>
                  <a:t>   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Gini impurity is a measure of how often a randomly chosen element from the set would be incorrectly labeled if it was randomly labeled according to the distribution of labels in the subset.</a:t>
                </a:r>
              </a:p>
              <a:p>
                <a:r>
                  <a:rPr lang="en-US" altLang="en-US" dirty="0"/>
                  <a:t>Maximum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 = maximal impurity.</a:t>
                </a:r>
              </a:p>
              <a:p>
                <a:r>
                  <a:rPr lang="en-US" altLang="en-US" dirty="0"/>
                  <a:t>Minimum of 0 when all records belong to one class =  complete purity.</a:t>
                </a:r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038599"/>
              </a:xfrm>
              <a:blipFill>
                <a:blip r:embed="rId4"/>
                <a:stretch>
                  <a:fillRect l="-541" t="-1964" b="-2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00000" imgH="3116520" progId="">
                  <p:embed/>
                </p:oleObj>
              </mc:Choice>
              <mc:Fallback>
                <p:oleObj r:id="rId5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4854600" imgH="3453120" progId="">
                  <p:embed/>
                </p:oleObj>
              </mc:Choice>
              <mc:Fallback>
                <p:oleObj r:id="rId7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318560" imgH="2962800" progId="">
                  <p:embed/>
                </p:oleObj>
              </mc:Choice>
              <mc:Fallback>
                <p:oleObj r:id="rId9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4290840" imgH="3037680" progId="">
                  <p:embed/>
                </p:oleObj>
              </mc:Choice>
              <mc:Fallback>
                <p:oleObj r:id="rId11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GINI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GINI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= number of records at child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, and n  = number of records at node p.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1677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Binary Attributes: Computing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dirty="0"/>
              <a:t>Splits into two partitions</a:t>
            </a:r>
          </a:p>
          <a:p>
            <a:r>
              <a:rPr lang="en-US" altLang="en-US" dirty="0"/>
              <a:t>Effect of weighing partitions: Larger and purer partitions are sought for.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862263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3319463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19463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3433744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3435350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4044950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7873556"/>
              </p:ext>
            </p:extLst>
          </p:nvPr>
        </p:nvGraphicFramePr>
        <p:xfrm>
          <a:off x="5943600" y="2378075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2378075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07195"/>
              </p:ext>
            </p:extLst>
          </p:nvPr>
        </p:nvGraphicFramePr>
        <p:xfrm>
          <a:off x="2751138" y="4572000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572000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91000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2438400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Gini(Children)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8/12 * 0.469 +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   4/12 * 0.375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0.438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113" y="616585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en-US" dirty="0"/>
                  <a:t>Use binary decisions based on one value</a:t>
                </a:r>
              </a:p>
              <a:p>
                <a:r>
                  <a:rPr lang="en-US" altLang="en-US" dirty="0"/>
                  <a:t>Several choices for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method to choose best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:</a:t>
                </a:r>
              </a:p>
              <a:p>
                <a:pPr lvl="1"/>
                <a:r>
                  <a:rPr lang="en-US" altLang="en-US" dirty="0"/>
                  <a:t>For each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, scan the database to gather count matrix and compute its Gini index</a:t>
                </a:r>
              </a:p>
              <a:p>
                <a:pPr lvl="1"/>
                <a:r>
                  <a:rPr lang="en-US" altLang="en-US" dirty="0"/>
                  <a:t>Computationally Inefficient! Repetition of work.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781550" cy="4351338"/>
              </a:xfrm>
              <a:blipFill>
                <a:blip r:embed="rId4"/>
                <a:stretch>
                  <a:fillRect l="-1274" t="-1541" r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442584"/>
              </p:ext>
            </p:extLst>
          </p:nvPr>
        </p:nvGraphicFramePr>
        <p:xfrm>
          <a:off x="5663918" y="1524000"/>
          <a:ext cx="2641882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0" imgH="0" progId="">
                  <p:embed/>
                </p:oleObj>
              </mc:Choice>
              <mc:Fallback>
                <p:oleObj r:id="rId5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3918" y="1524000"/>
                        <a:ext cx="2641882" cy="2819400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8" name="Object 4">
            <a:extLst>
              <a:ext uri="{FF2B5EF4-FFF2-40B4-BE49-F238E27FC236}">
                <a16:creationId xmlns:a16="http://schemas.microsoft.com/office/drawing/2014/main" id="{15D2A0C3-93DE-405F-AA42-F7CBC96A4C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11860"/>
              </p:ext>
            </p:extLst>
          </p:nvPr>
        </p:nvGraphicFramePr>
        <p:xfrm>
          <a:off x="6873875" y="4724400"/>
          <a:ext cx="1050925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611720" imgH="2570400" progId="">
                  <p:embed/>
                </p:oleObj>
              </mc:Choice>
              <mc:Fallback>
                <p:oleObj r:id="rId7" imgW="1611720" imgH="25704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75" y="4724400"/>
                        <a:ext cx="1050925" cy="1676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086600" y="3733800"/>
            <a:ext cx="685800" cy="914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3C5FD9-5AE2-4184-BCD6-6658C928D5CE}"/>
              </a:ext>
            </a:extLst>
          </p:cNvPr>
          <p:cNvSpPr/>
          <p:nvPr/>
        </p:nvSpPr>
        <p:spPr>
          <a:xfrm>
            <a:off x="6934200" y="5181600"/>
            <a:ext cx="914400" cy="3810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0742" y="5100935"/>
                <a:ext cx="437363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4AD66DE8-0FBB-40FE-8BDE-E2F5E5E3A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B876CF43-4724-45F2-A213-29ED5F256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For efficient computation: for each attribute,</a:t>
            </a:r>
          </a:p>
          <a:p>
            <a:pPr lvl="1"/>
            <a:r>
              <a:rPr lang="en-US" altLang="en-US"/>
              <a:t>Sort the attribute on values</a:t>
            </a:r>
          </a:p>
          <a:p>
            <a:pPr lvl="1"/>
            <a:r>
              <a:rPr lang="en-US" altLang="en-US"/>
              <a:t>Linearly scan these values, each time updating the count matrix and computing gini index</a:t>
            </a:r>
          </a:p>
          <a:p>
            <a:pPr lvl="1"/>
            <a:r>
              <a:rPr lang="en-US" altLang="en-US"/>
              <a:t>Choose the split position that has the least gini index</a:t>
            </a:r>
          </a:p>
        </p:txBody>
      </p:sp>
      <p:grpSp>
        <p:nvGrpSpPr>
          <p:cNvPr id="48131" name="Group 3">
            <a:extLst>
              <a:ext uri="{FF2B5EF4-FFF2-40B4-BE49-F238E27FC236}">
                <a16:creationId xmlns:a16="http://schemas.microsoft.com/office/drawing/2014/main" id="{3CF38D83-BCA5-4EEC-8E43-B12EB67D4407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79837"/>
            <a:ext cx="9180513" cy="2620963"/>
            <a:chOff x="48" y="2092"/>
            <a:chExt cx="5783" cy="1651"/>
          </a:xfrm>
        </p:grpSpPr>
        <p:graphicFrame>
          <p:nvGraphicFramePr>
            <p:cNvPr id="48132" name="Object 4">
              <a:extLst>
                <a:ext uri="{FF2B5EF4-FFF2-40B4-BE49-F238E27FC236}">
                  <a16:creationId xmlns:a16="http://schemas.microsoft.com/office/drawing/2014/main" id="{75A957B4-AD03-4710-BB0A-63B1FB7B56B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0585440" imgH="3557880" progId="">
                    <p:embed/>
                  </p:oleObj>
                </mc:Choice>
                <mc:Fallback>
                  <p:oleObj r:id="rId3" imgW="10585440" imgH="355788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33" name="Line 5">
              <a:extLst>
                <a:ext uri="{FF2B5EF4-FFF2-40B4-BE49-F238E27FC236}">
                  <a16:creationId xmlns:a16="http://schemas.microsoft.com/office/drawing/2014/main" id="{640F459D-0888-4847-88D4-6168307584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2612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grpSp>
          <p:nvGrpSpPr>
            <p:cNvPr id="48134" name="Group 6">
              <a:extLst>
                <a:ext uri="{FF2B5EF4-FFF2-40B4-BE49-F238E27FC236}">
                  <a16:creationId xmlns:a16="http://schemas.microsoft.com/office/drawing/2014/main" id="{BF956540-E069-4288-922A-591F3D4B9C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" y="2660"/>
              <a:ext cx="1196" cy="215"/>
              <a:chOff x="51" y="2660"/>
              <a:chExt cx="1196" cy="215"/>
            </a:xfrm>
          </p:grpSpPr>
          <p:sp>
            <p:nvSpPr>
              <p:cNvPr id="48135" name="Text Box 7">
                <a:extLst>
                  <a:ext uri="{FF2B5EF4-FFF2-40B4-BE49-F238E27FC236}">
                    <a16:creationId xmlns:a16="http://schemas.microsoft.com/office/drawing/2014/main" id="{8003664C-9EFC-4DF4-A34F-BAED3B723E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" y="2660"/>
                <a:ext cx="868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600" b="1">
                    <a:latin typeface="+mn-lt"/>
                  </a:rPr>
                  <a:t>Split Positions</a:t>
                </a:r>
              </a:p>
            </p:txBody>
          </p:sp>
          <p:sp>
            <p:nvSpPr>
              <p:cNvPr id="48136" name="Line 8">
                <a:extLst>
                  <a:ext uri="{FF2B5EF4-FFF2-40B4-BE49-F238E27FC236}">
                    <a16:creationId xmlns:a16="http://schemas.microsoft.com/office/drawing/2014/main" id="{F29B6D40-F06A-4DD5-99F1-E7102C981F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2804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48137" name="Text Box 9">
              <a:extLst>
                <a:ext uri="{FF2B5EF4-FFF2-40B4-BE49-F238E27FC236}">
                  <a16:creationId xmlns:a16="http://schemas.microsoft.com/office/drawing/2014/main" id="{D5F21E63-FFAF-4A56-83B5-592CE8E725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468"/>
              <a:ext cx="100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600" b="1">
                  <a:latin typeface="+mn-lt"/>
                </a:rPr>
                <a:t>Sorted Values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 = 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homogeneity of a node (originally a measure of uncertainty of a random variable or information content of a message).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en-US" dirty="0"/>
                  <a:t>) when records are equally distributed among all classes = maximal impurity.</a:t>
                </a:r>
              </a:p>
              <a:p>
                <a:r>
                  <a:rPr lang="en-US" altLang="en-US" dirty="0"/>
                  <a:t>Minimum: 0 when all records belong to one class = maximal purity.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2057400"/>
                <a:ext cx="5118452" cy="9380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1219200"/>
                <a:ext cx="5118452" cy="9380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1231103"/>
                <a:ext cx="6382004" cy="11890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1278674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700" y="2046705"/>
                <a:ext cx="3914405" cy="10459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</a:t>
                </a:r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misclassification error made by a node. </a:t>
                </a:r>
              </a:p>
              <a:p>
                <a:r>
                  <a:rPr lang="en-US" altLang="en-US" dirty="0"/>
                  <a:t>Maximum: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= maximal impurity (maximal error).</a:t>
                </a:r>
              </a:p>
              <a:p>
                <a:r>
                  <a:rPr lang="en-US" altLang="en-US" dirty="0"/>
                  <a:t>Minimum: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340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 for Computing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720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114800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6400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094" y="1905000"/>
                <a:ext cx="3638497" cy="483209"/>
              </a:xfrm>
              <a:prstGeom prst="rect">
                <a:avLst/>
              </a:prstGeom>
              <a:blipFill>
                <a:blip r:embed="rId10"/>
                <a:stretch>
                  <a:fillRect l="-1508" r="-2345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90533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65372437-91D1-4576-AFF4-A67A06226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121" y="1674356"/>
              <a:ext cx="2397124" cy="3800474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Misclassification Error vs Gini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= 1 – (3/3)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(0/3)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Gini(N2) = 1 – (4/7)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(3/7)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521044"/>
            <a:ext cx="2895600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endParaRPr lang="en-US" altLang="en-US" sz="2000" b="1" dirty="0">
              <a:latin typeface="+mn-lt"/>
            </a:endParaRP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 improve!!!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</a:t>
            </a:r>
            <a:r>
              <a:rPr lang="en-US" altLang="en-US" dirty="0"/>
              <a:t>. Happens guaranteed when there is only one observation left in the node (e.g.,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 </a:t>
            </a:r>
            <a:r>
              <a:rPr lang="en-US" altLang="en-US" dirty="0"/>
              <a:t>(to be discussed later with tree pruning)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/>
              <a:t>Advantages of Decision Tree Based Classification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7915572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Simple depth-first construction.</a:t>
            </a:r>
          </a:p>
          <a:p>
            <a:r>
              <a:rPr lang="en-US" altLang="en-US"/>
              <a:t>Uses Information Gain (improvement in Entropy).</a:t>
            </a:r>
          </a:p>
          <a:p>
            <a:r>
              <a:rPr lang="en-US" altLang="en-US"/>
              <a:t>Handling both continuous and discrete attributes (cont. attributes are split at threshold).</a:t>
            </a:r>
          </a:p>
          <a:p>
            <a:r>
              <a:rPr lang="en-US" altLang="en-US"/>
              <a:t>Needs entire data to fit in memory (unsuitable for large datasets).</a:t>
            </a:r>
          </a:p>
          <a:p>
            <a:r>
              <a:rPr lang="en-US" altLang="en-US"/>
              <a:t>Trees are pruned.</a:t>
            </a:r>
          </a:p>
          <a:p>
            <a:pPr lvl="1"/>
            <a:endParaRPr lang="en-US" altLang="en-US"/>
          </a:p>
          <a:p>
            <a:r>
              <a:rPr lang="en-US" altLang="en-US"/>
              <a:t>Code available at</a:t>
            </a:r>
          </a:p>
          <a:p>
            <a:pPr lvl="1"/>
            <a:r>
              <a:rPr lang="en-US" altLang="en-US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/>
              <a:t>Open Source implementation as J48 in Weka/rWeka</a:t>
            </a:r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226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481135" y="1767276"/>
            <a:ext cx="1543050" cy="3853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Consistency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362200" y="1767275"/>
            <a:ext cx="1028700" cy="36751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Simplicity</a:t>
            </a:r>
            <a:endParaRPr lang="en-US" sz="16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2200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/>
              <a:t>Predicting tumor cells as benign or </a:t>
            </a:r>
            <a:br>
              <a:rPr lang="en-US" altLang="en-US" sz="1700"/>
            </a:br>
            <a:r>
              <a:rPr lang="en-US" altLang="en-US" sz="1700"/>
              <a:t>malignant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credit card transactions </a:t>
            </a:r>
            <a:br>
              <a:rPr lang="en-US" altLang="en-US" sz="1700"/>
            </a:br>
            <a:r>
              <a:rPr lang="en-US" altLang="en-US" sz="1700"/>
              <a:t>as legitimate or fraudulent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Classifying secondary </a:t>
            </a:r>
            <a:br>
              <a:rPr lang="en-US" altLang="en-US" sz="1700"/>
            </a:br>
            <a:r>
              <a:rPr lang="en-US" altLang="en-US" sz="1700"/>
              <a:t>structures of protein </a:t>
            </a:r>
            <a:br>
              <a:rPr lang="en-US" altLang="en-US" sz="1700"/>
            </a:br>
            <a:r>
              <a:rPr lang="en-US" altLang="en-US" sz="1700"/>
              <a:t>as alpha-helix, beta-sheet, </a:t>
            </a:r>
            <a:br>
              <a:rPr lang="en-US" altLang="en-US" sz="1700"/>
            </a:br>
            <a:r>
              <a:rPr lang="en-US" altLang="en-US" sz="1700"/>
              <a:t>or random coil</a:t>
            </a:r>
          </a:p>
          <a:p>
            <a:pPr lvl="4"/>
            <a:endParaRPr lang="en-US" altLang="en-US" sz="1700"/>
          </a:p>
          <a:p>
            <a:r>
              <a:rPr lang="en-US" altLang="en-US" sz="1700"/>
              <a:t>Categorizing news stories </a:t>
            </a:r>
            <a:br>
              <a:rPr lang="en-US" altLang="en-US" sz="1700"/>
            </a:br>
            <a:r>
              <a:rPr lang="en-US" altLang="en-US" sz="1700"/>
              <a:t>as finance, weather, enter-</a:t>
            </a:r>
            <a:br>
              <a:rPr lang="en-US" altLang="en-US" sz="1700"/>
            </a:br>
            <a:r>
              <a:rPr lang="en-US" altLang="en-US" sz="1700"/>
              <a:t>tainment, sports, etc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A20F265B-2746-4234-8B9B-682E80EAE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" r="2" b="2"/>
          <a:stretch/>
        </p:blipFill>
        <p:spPr bwMode="auto">
          <a:xfrm>
            <a:off x="5312567" y="3707894"/>
            <a:ext cx="3296677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6096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601787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30387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72200"/>
            <a:ext cx="8458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  <a:r>
              <a:rPr lang="en-US" altLang="en-US" sz="1800" dirty="0">
                <a:latin typeface="+mn-lt"/>
              </a:rPr>
              <a:t>: when model is too simple, both training and test errors are large 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725" y="4772025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03462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10175" y="4954587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4813" y="2486025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880100"/>
            <a:ext cx="579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Decision boundary is distorted by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936750" y="1566862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444875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Need new ways for estimating errors → </a:t>
            </a:r>
            <a:r>
              <a:rPr lang="en-US" altLang="en-US" b="1" dirty="0">
                <a:solidFill>
                  <a:srgbClr val="FF0000"/>
                </a:solidFill>
              </a:rPr>
              <a:t>Generalization Error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Estimating Generalization Errors</a:t>
            </a:r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F467D611-770F-4018-AE03-4FD476095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b="1" dirty="0">
                <a:solidFill>
                  <a:srgbClr val="FF0000"/>
                </a:solidFill>
              </a:rPr>
              <a:t>Re-substitution errors</a:t>
            </a:r>
            <a:r>
              <a:rPr lang="en-US" altLang="en-US" dirty="0"/>
              <a:t>: error on training set e</a:t>
            </a:r>
          </a:p>
          <a:p>
            <a:r>
              <a:rPr lang="en-US" altLang="en-US" b="1" dirty="0">
                <a:solidFill>
                  <a:srgbClr val="FF0000"/>
                </a:solidFill>
              </a:rPr>
              <a:t>Generalization errors: </a:t>
            </a:r>
            <a:r>
              <a:rPr lang="en-US" altLang="en-US" dirty="0"/>
              <a:t>error on testing set e’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Methods for estimating generalization errors: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Optimistic approach</a:t>
            </a:r>
            <a:r>
              <a:rPr lang="en-US" altLang="en-US" dirty="0"/>
              <a:t>:  e’ =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Pessimistic approach: </a:t>
            </a:r>
          </a:p>
          <a:p>
            <a:pPr lvl="1"/>
            <a:r>
              <a:rPr lang="en-US" altLang="en-US" dirty="0"/>
              <a:t>  e’ = e + N x 0.5 (N: number of leaf nodes)</a:t>
            </a:r>
          </a:p>
          <a:p>
            <a:pPr lvl="1"/>
            <a:r>
              <a:rPr lang="en-US" altLang="en-US" dirty="0"/>
              <a:t>  For a tree with 30 leaf nodes and 10 errors on training (out of 1000 instances):</a:t>
            </a:r>
            <a:br>
              <a:rPr lang="en-US" altLang="en-US" dirty="0"/>
            </a:br>
            <a:r>
              <a:rPr lang="en-US" altLang="en-US" dirty="0"/>
              <a:t>   Training error (rate) = 10/1000 = 1%</a:t>
            </a:r>
            <a:br>
              <a:rPr lang="en-US" altLang="en-US" dirty="0"/>
            </a:br>
            <a:r>
              <a:rPr lang="en-US" altLang="en-US" dirty="0"/>
              <a:t>   Estimated generalization error (rate )= (10 + 30 x 0.5)/1000 = 2.5%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b="1" dirty="0">
                <a:solidFill>
                  <a:srgbClr val="FF0000"/>
                </a:solidFill>
              </a:rPr>
              <a:t>Validation approach:</a:t>
            </a:r>
          </a:p>
          <a:p>
            <a:pPr lvl="1"/>
            <a:r>
              <a:rPr lang="en-US" altLang="en-US" dirty="0"/>
              <a:t> uses a validation (test) data set (or cross-validation) to estimate generalization error.</a:t>
            </a:r>
          </a:p>
        </p:txBody>
      </p:sp>
      <p:sp>
        <p:nvSpPr>
          <p:cNvPr id="69635" name="AutoShape 3">
            <a:extLst>
              <a:ext uri="{FF2B5EF4-FFF2-40B4-BE49-F238E27FC236}">
                <a16:creationId xmlns:a16="http://schemas.microsoft.com/office/drawing/2014/main" id="{F4520BD0-CC29-4A21-B36D-EB629944E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743994"/>
            <a:ext cx="2671762" cy="1370012"/>
          </a:xfrm>
          <a:prstGeom prst="wedgeEllipseCallout">
            <a:avLst>
              <a:gd name="adj1" fmla="val -75694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600" dirty="0">
                <a:latin typeface="+mn-lt"/>
              </a:rPr>
              <a:t>Penalty for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600" dirty="0">
                <a:latin typeface="+mn-lt"/>
              </a:rPr>
              <a:t>0.5 per leave node is often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Occam’s Razor (Principle of parsimony)</a:t>
            </a:r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en-US" sz="3600" b="1" dirty="0"/>
              <a:t>"Simpler is better"</a:t>
            </a:r>
          </a:p>
          <a:p>
            <a:endParaRPr lang="en-US" altLang="en-US" dirty="0"/>
          </a:p>
          <a:p>
            <a:r>
              <a:rPr lang="en-US" altLang="en-US" dirty="0"/>
              <a:t>Given two models of similar generalization errors, one should prefer the simpler model over the more complex model.</a:t>
            </a:r>
          </a:p>
          <a:p>
            <a:r>
              <a:rPr lang="en-US" altLang="en-US" dirty="0"/>
              <a:t>For complex models, there is a greater chance of overfitting (i.e., it fitted accidentally errors in the training data).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it becomes a fully-grown tree.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Typical stopping conditions for a node: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</a:t>
                </a:r>
              </a:p>
              <a:p>
                <a:r>
                  <a:rPr lang="en-US" altLang="en-US" dirty="0"/>
                  <a:t>More restrictive conditions: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decision tree to its entirety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trimming sub-trees of the decision tree in a bottom-up fashion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trimming a sub-tree, replace the sub-tree by a leaf node (class label of leaf node is determined from majority class of instances in the sub-tree)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4"/>
                <a:stretch>
                  <a:fillRect l="-773" t="-3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7811772"/>
              </p:ext>
            </p:extLst>
          </p:nvPr>
        </p:nvGraphicFramePr>
        <p:xfrm>
          <a:off x="2705940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346800" imgH="3477960" progId="">
                  <p:embed/>
                </p:oleObj>
              </mc:Choice>
              <mc:Fallback>
                <p:oleObj r:id="rId5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5940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202472"/>
              </p:ext>
            </p:extLst>
          </p:nvPr>
        </p:nvGraphicFramePr>
        <p:xfrm>
          <a:off x="1639139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289520" imgH="2305440" progId="">
                  <p:embed/>
                </p:oleObj>
              </mc:Choice>
              <mc:Fallback>
                <p:oleObj r:id="rId7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139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7263500"/>
              </p:ext>
            </p:extLst>
          </p:nvPr>
        </p:nvGraphicFramePr>
        <p:xfrm>
          <a:off x="6515939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278000" imgH="2305440" progId="">
                  <p:embed/>
                </p:oleObj>
              </mc:Choice>
              <mc:Fallback>
                <p:oleObj r:id="rId9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5939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1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5539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739" y="1629275"/>
                <a:ext cx="977314" cy="338554"/>
              </a:xfrm>
              <a:prstGeom prst="rect">
                <a:avLst/>
              </a:prstGeom>
              <a:blipFill>
                <a:blip r:embed="rId11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638" y="4188023"/>
                <a:ext cx="1190673" cy="307777"/>
              </a:xfrm>
              <a:prstGeom prst="rect">
                <a:avLst/>
              </a:prstGeom>
              <a:blipFill>
                <a:blip r:embed="rId12"/>
                <a:stretch>
                  <a:fillRect r="-36923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3505200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091851"/>
              </p:ext>
            </p:extLst>
          </p:nvPr>
        </p:nvGraphicFramePr>
        <p:xfrm>
          <a:off x="1447800" y="3322637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22637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3689"/>
              </p:ext>
            </p:extLst>
          </p:nvPr>
        </p:nvGraphicFramePr>
        <p:xfrm>
          <a:off x="953294" y="2362200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70565"/>
            <a:ext cx="4572000" cy="231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	Pessimistic error increases! </a:t>
            </a:r>
            <a:r>
              <a:rPr lang="en-US" altLang="en-US" sz="1800" b="1" dirty="0">
                <a:solidFill>
                  <a:srgbClr val="FF0000"/>
                </a:solidFill>
                <a:latin typeface="+mn-lt"/>
              </a:rPr>
              <a:t>PRUNE!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679812"/>
              </p:ext>
            </p:extLst>
          </p:nvPr>
        </p:nvGraphicFramePr>
        <p:xfrm>
          <a:off x="1524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81491"/>
              </p:ext>
            </p:extLst>
          </p:nvPr>
        </p:nvGraphicFramePr>
        <p:xfrm>
          <a:off x="19812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626589"/>
              </p:ext>
            </p:extLst>
          </p:nvPr>
        </p:nvGraphicFramePr>
        <p:xfrm>
          <a:off x="38100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52156"/>
              </p:ext>
            </p:extLst>
          </p:nvPr>
        </p:nvGraphicFramePr>
        <p:xfrm>
          <a:off x="5638800" y="5761037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95526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2F3DDD93-2699-48C9-8146-02708AAB9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altLang="en-US" sz="4500"/>
              <a:t>Classification Techniques</a:t>
            </a:r>
          </a:p>
        </p:txBody>
      </p:sp>
      <p:graphicFrame>
        <p:nvGraphicFramePr>
          <p:cNvPr id="9220" name="Rectangle 2">
            <a:extLst>
              <a:ext uri="{FF2B5EF4-FFF2-40B4-BE49-F238E27FC236}">
                <a16:creationId xmlns:a16="http://schemas.microsoft.com/office/drawing/2014/main" id="{A1735641-DDF6-45C2-8D19-AFB01AB400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39381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 (need to be discretized for the split).</a:t>
            </a:r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Border line between two neighboring regions of different classes is known as decision boundary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Decision boundary is parallel to axes because test condition involves a single attribute at-a-time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14397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Test condition may involve multiple attributes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optimal test condition is computationally expensive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5503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79525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 on the predictive capability of a model (not speed, scalability, etc.)</a:t>
            </a:r>
          </a:p>
          <a:p>
            <a:r>
              <a:rPr lang="en-US" altLang="en-US" dirty="0"/>
              <a:t>Here we will focus on binary classification problems!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Confusion Matrix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547483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FD846C6F-467D-4544-9F23-ED4E93EBA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From Statistics: Null Hypotheses H0 is that the actual class is yes</a:t>
            </a:r>
          </a:p>
        </p:txBody>
      </p:sp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280912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𝑁𝑂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𝑡𝑟𝑢𝑒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             → Significance 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α</a:t>
                </a: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𝑓𝑎𝑙𝑠𝑒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	→ Power 1-</a:t>
                </a:r>
                <a:r>
                  <a:rPr lang="en-US" altLang="en-US" dirty="0">
                    <a:latin typeface="+mn-lt"/>
                    <a:cs typeface="Arial" panose="020B0604020202020204" pitchFamily="34" charset="0"/>
                  </a:rPr>
                  <a:t>β</a:t>
                </a: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3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458014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23244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F0770ED9-7489-4DB3-87D5-59535BE871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Consider a 2-class problem</a:t>
            </a:r>
          </a:p>
          <a:p>
            <a:pPr lvl="1"/>
            <a:r>
              <a:rPr lang="en-US" altLang="en-US" dirty="0"/>
              <a:t>Number of Class 0 examples = 9990</a:t>
            </a:r>
          </a:p>
          <a:p>
            <a:pPr lvl="1"/>
            <a:r>
              <a:rPr lang="en-US" altLang="en-US" dirty="0"/>
              <a:t>Number of Class 1 examples = 10</a:t>
            </a:r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If model predicts everything to be class 0, accuracy is 9990/10000 = 99.9 %</a:t>
            </a:r>
          </a:p>
          <a:p>
            <a:pPr lvl="1"/>
            <a:r>
              <a:rPr lang="en-US" altLang="en-US" dirty="0"/>
              <a:t>Accuracy is misleading because the model does not detect any class 1 example</a:t>
            </a:r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sz="2400" b="1" dirty="0">
                <a:solidFill>
                  <a:srgbClr val="FF3333"/>
                </a:solidFill>
              </a:rPr>
              <a:t>→ Class imbalance problem!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p:sp>
        <p:nvSpPr>
          <p:cNvPr id="94255" name="Rectangle 47">
            <a:extLst>
              <a:ext uri="{FF2B5EF4-FFF2-40B4-BE49-F238E27FC236}">
                <a16:creationId xmlns:a16="http://schemas.microsoft.com/office/drawing/2014/main" id="{12BD0460-0B0C-45C2-87FA-BC2B279AD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5950" y="5562600"/>
            <a:ext cx="6629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C(</a:t>
            </a:r>
            <a:r>
              <a:rPr lang="en-US" altLang="en-US" dirty="0" err="1">
                <a:latin typeface="+mn-lt"/>
              </a:rPr>
              <a:t>i|j</a:t>
            </a:r>
            <a:r>
              <a:rPr lang="en-US" altLang="en-US" dirty="0">
                <a:latin typeface="+mn-lt"/>
              </a:rPr>
              <a:t>): Cost of misclassifying class j example as class </a:t>
            </a:r>
            <a:r>
              <a:rPr lang="en-US" altLang="en-US" dirty="0" err="1">
                <a:latin typeface="+mn-lt"/>
              </a:rPr>
              <a:t>i</a:t>
            </a:r>
            <a:endParaRPr lang="en-US" altLang="en-US" dirty="0">
              <a:latin typeface="+mn-lt"/>
            </a:endParaRPr>
          </a:p>
        </p:txBody>
      </p:sp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solidFill>
            <a:srgbClr val="FF0000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Missing a + case is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really bad!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997450"/>
            <a:chOff x="3216" y="720"/>
            <a:chExt cx="2351" cy="3148"/>
          </a:xfrm>
        </p:grpSpPr>
        <p:sp>
          <p:nvSpPr>
            <p:cNvPr id="96349" name="Text Box 93">
              <a:extLst>
                <a:ext uri="{FF2B5EF4-FFF2-40B4-BE49-F238E27FC236}">
                  <a16:creationId xmlns:a16="http://schemas.microsoft.com/office/drawing/2014/main" id="{7983E010-B8FF-488D-9923-44C29B0960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1536"/>
              <a:ext cx="2255" cy="2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 = a + b + c + d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Accuracy = (a + d)/N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Cost = p (a + d) + q (b + c)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p (a + d) + q (N – a –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q N – (q – p)(a + d)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        = N [q – (q-p) x Accuracy] </a:t>
              </a:r>
            </a:p>
            <a:p>
              <a:pPr>
                <a:spcBef>
                  <a:spcPts val="1125"/>
                </a:spcBef>
                <a:buClrTx/>
                <a:buFontTx/>
                <a:buNone/>
              </a:pPr>
              <a:endParaRPr lang="en-US" altLang="en-US" sz="1800" dirty="0">
                <a:latin typeface="+mn-lt"/>
              </a:endParaRPr>
            </a:p>
          </p:txBody>
        </p:sp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𝑟𝑎𝑛𝑑𝑜𝑚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𝑎𝑐𝑐𝑢𝑟𝑎𝑐𝑦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𝑎𝑐𝑐𝑢𝑟𝑎𝑐𝑦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(Receiver Operating Characteristic)</a:t>
            </a:r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/>
              <a:t>Works only for binary classification (two-class problems). The classes are called the positive and the other is the negative class.</a:t>
            </a:r>
          </a:p>
          <a:p>
            <a:r>
              <a:rPr lang="en-US" altLang="en-US"/>
              <a:t>ROC curve plots TPR (true positive rate) on the y-axis against FPR (false positive rate) on the x-axis.</a:t>
            </a:r>
          </a:p>
          <a:p>
            <a:r>
              <a:rPr lang="en-US" altLang="en-US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793875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334000"/>
            <a:ext cx="5334000" cy="81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At threshold t: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TPR=0.5, </a:t>
            </a:r>
            <a:r>
              <a:rPr lang="en-US" altLang="en-US" sz="1800">
                <a:latin typeface="+mn-lt"/>
              </a:rPr>
              <a:t>FNR=0.5,</a:t>
            </a:r>
            <a:r>
              <a:rPr lang="en-US" altLang="en-US" sz="1800" b="1">
                <a:latin typeface="+mn-lt"/>
              </a:rPr>
              <a:t> FPR=0.12,</a:t>
            </a:r>
            <a:r>
              <a:rPr lang="en-US" altLang="en-US" sz="180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08412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28725" y="3557587"/>
            <a:ext cx="1920875" cy="23114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5450" y="4676775"/>
            <a:ext cx="368300" cy="11922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2" y="3651250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861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7" name="AutoShape 33">
            <a:extLst>
              <a:ext uri="{FF2B5EF4-FFF2-40B4-BE49-F238E27FC236}">
                <a16:creationId xmlns:a16="http://schemas.microsoft.com/office/drawing/2014/main" id="{D3B19A00-C258-4E9D-9698-19A8A7A43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373" y="4051094"/>
            <a:ext cx="1320901" cy="480802"/>
          </a:xfrm>
          <a:prstGeom prst="rightArrow">
            <a:avLst>
              <a:gd name="adj1" fmla="val 50000"/>
              <a:gd name="adj2" fmla="val 77838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en-US" sz="1800" dirty="0">
                <a:solidFill>
                  <a:schemeClr val="bg1"/>
                </a:solidFill>
              </a:rPr>
              <a:t>Induction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45764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73D12B3D-9815-42E2-A751-4F3461493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05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pPr lvl="1"/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  <a:p>
            <a:r>
              <a:rPr lang="en-US" altLang="en-US" sz="1700" dirty="0"/>
              <a:t>Class Imbalance</a:t>
            </a:r>
          </a:p>
          <a:p>
            <a:endParaRPr lang="en-US" altLang="en-US" sz="1700" dirty="0"/>
          </a:p>
        </p:txBody>
      </p:sp>
      <p:pic>
        <p:nvPicPr>
          <p:cNvPr id="266242" name="Picture 2" descr="Selecting the perfect agency - A more efficient process">
            <a:extLst>
              <a:ext uri="{FF2B5EF4-FFF2-40B4-BE49-F238E27FC236}">
                <a16:creationId xmlns:a16="http://schemas.microsoft.com/office/drawing/2014/main" id="{A7ED6B9D-0AB6-4786-B883-8FB7E032F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6528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2674</TotalTime>
  <Words>6283</Words>
  <Application>Microsoft Office PowerPoint</Application>
  <PresentationFormat>On-screen Show (4:3)</PresentationFormat>
  <Paragraphs>1257</Paragraphs>
  <Slides>106</Slides>
  <Notes>103</Notes>
  <HiddenSlides>2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Data Mining    Chapter 4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Classification Techniques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Continuous Attributes</vt:lpstr>
      <vt:lpstr>Tree Induction</vt:lpstr>
      <vt:lpstr>How to determine the Best Split</vt:lpstr>
      <vt:lpstr>How to determine the Best Split</vt:lpstr>
      <vt:lpstr>Find the Best Split -General Framework</vt:lpstr>
      <vt:lpstr>Measures of Node Impurity</vt:lpstr>
      <vt:lpstr>Measures of Node Impurity</vt:lpstr>
      <vt:lpstr>Measure of Impurity: GINI</vt:lpstr>
      <vt:lpstr>Examples for computing GINI</vt:lpstr>
      <vt:lpstr>Splitting Based on GINI</vt:lpstr>
      <vt:lpstr>Binary Attributes: Computing GINI Index</vt:lpstr>
      <vt:lpstr>Continuous Attributes: Computing Gini Index</vt:lpstr>
      <vt:lpstr>Continuous Attributes: Computing Gini Index</vt:lpstr>
      <vt:lpstr>Measures of Node Impurity</vt:lpstr>
      <vt:lpstr>Measure of Impurity: Entropy</vt:lpstr>
      <vt:lpstr>Examples for computing Entropy</vt:lpstr>
      <vt:lpstr>Information Gain</vt:lpstr>
      <vt:lpstr>Gain Ratio</vt:lpstr>
      <vt:lpstr>Measures of Node Impurity</vt:lpstr>
      <vt:lpstr>Splitting Criteria based on Classification Error</vt:lpstr>
      <vt:lpstr>Examples for Computing Error</vt:lpstr>
      <vt:lpstr>Comparison among Splitting Criteria</vt:lpstr>
      <vt:lpstr>Misclassification Error vs Gini</vt:lpstr>
      <vt:lpstr>Tree Induction</vt:lpstr>
      <vt:lpstr>Stopping Criteria for Tree Induction</vt:lpstr>
      <vt:lpstr>Advantages of Decision Tree Based Classification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Generalization Error</vt:lpstr>
      <vt:lpstr>Estimating Generalization Errors</vt:lpstr>
      <vt:lpstr>Occam’s Razor (Principle of parsimony)</vt:lpstr>
      <vt:lpstr>How to Address Overfitting in Decision Trees</vt:lpstr>
      <vt:lpstr>How to Address Overfitting in Decision Trees</vt:lpstr>
      <vt:lpstr>Refresher: Minimum Description Length (MDL)</vt:lpstr>
      <vt:lpstr>Example of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ROC (Receiver Operating Characteristic)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Topics</vt:lpstr>
      <vt:lpstr>Class Imbalance Problem</vt:lpstr>
      <vt:lpstr>Class Imbalance Problem: Evaluation</vt:lpstr>
      <vt:lpstr>Class Imbalance Problem: Learning</vt:lpstr>
      <vt:lpstr>Class Imbalance Problem: Learning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51</cp:revision>
  <dcterms:created xsi:type="dcterms:W3CDTF">2021-01-24T01:49:01Z</dcterms:created>
  <dcterms:modified xsi:type="dcterms:W3CDTF">2024-06-18T20:28:26Z</dcterms:modified>
</cp:coreProperties>
</file>